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7" r:id="rId2"/>
    <p:sldId id="268" r:id="rId3"/>
    <p:sldId id="256" r:id="rId4"/>
    <p:sldId id="257" r:id="rId5"/>
    <p:sldId id="258" r:id="rId6"/>
    <p:sldId id="259" r:id="rId7"/>
    <p:sldId id="260" r:id="rId8"/>
    <p:sldId id="261" r:id="rId9"/>
    <p:sldId id="262" r:id="rId10"/>
    <p:sldId id="263" r:id="rId11"/>
    <p:sldId id="264" r:id="rId12"/>
    <p:sldId id="269" r:id="rId13"/>
    <p:sldId id="271"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4E72C-9499-46DF-90D8-6268713E95A5}" type="datetimeFigureOut">
              <a:rPr lang="en-US" smtClean="0"/>
              <a:t>12/25/2023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A7E5D4-60BB-4115-A59D-5EB59DFCE6B9}" type="slidenum">
              <a:rPr lang="en-US" smtClean="0"/>
              <a:t>‹#›</a:t>
            </a:fld>
            <a:endParaRPr lang="en-US"/>
          </a:p>
        </p:txBody>
      </p:sp>
    </p:spTree>
    <p:extLst>
      <p:ext uri="{BB962C8B-B14F-4D97-AF65-F5344CB8AC3E}">
        <p14:creationId xmlns:p14="http://schemas.microsoft.com/office/powerpoint/2010/main" val="318453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7E5D4-60BB-4115-A59D-5EB59DFCE6B9}" type="slidenum">
              <a:rPr lang="en-US" smtClean="0"/>
              <a:t>2</a:t>
            </a:fld>
            <a:endParaRPr lang="en-US"/>
          </a:p>
        </p:txBody>
      </p:sp>
    </p:spTree>
    <p:extLst>
      <p:ext uri="{BB962C8B-B14F-4D97-AF65-F5344CB8AC3E}">
        <p14:creationId xmlns:p14="http://schemas.microsoft.com/office/powerpoint/2010/main" val="409235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769352-2ED1-40CE-BA11-F08F5EC27C69}"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E6A43-5801-4A8A-ACD3-FE95396BA718}" type="slidenum">
              <a:rPr lang="en-US" smtClean="0"/>
              <a:t>‹#›</a:t>
            </a:fld>
            <a:endParaRPr lang="en-US"/>
          </a:p>
        </p:txBody>
      </p:sp>
    </p:spTree>
    <p:extLst>
      <p:ext uri="{BB962C8B-B14F-4D97-AF65-F5344CB8AC3E}">
        <p14:creationId xmlns:p14="http://schemas.microsoft.com/office/powerpoint/2010/main" val="30346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69352-2ED1-40CE-BA11-F08F5EC27C69}"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E6A43-5801-4A8A-ACD3-FE95396BA718}" type="slidenum">
              <a:rPr lang="en-US" smtClean="0"/>
              <a:t>‹#›</a:t>
            </a:fld>
            <a:endParaRPr lang="en-US"/>
          </a:p>
        </p:txBody>
      </p:sp>
    </p:spTree>
    <p:extLst>
      <p:ext uri="{BB962C8B-B14F-4D97-AF65-F5344CB8AC3E}">
        <p14:creationId xmlns:p14="http://schemas.microsoft.com/office/powerpoint/2010/main" val="1714834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69352-2ED1-40CE-BA11-F08F5EC27C69}"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E6A43-5801-4A8A-ACD3-FE95396BA718}" type="slidenum">
              <a:rPr lang="en-US" smtClean="0"/>
              <a:t>‹#›</a:t>
            </a:fld>
            <a:endParaRPr lang="en-US"/>
          </a:p>
        </p:txBody>
      </p:sp>
    </p:spTree>
    <p:extLst>
      <p:ext uri="{BB962C8B-B14F-4D97-AF65-F5344CB8AC3E}">
        <p14:creationId xmlns:p14="http://schemas.microsoft.com/office/powerpoint/2010/main" val="134640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69352-2ED1-40CE-BA11-F08F5EC27C69}"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E6A43-5801-4A8A-ACD3-FE95396BA718}" type="slidenum">
              <a:rPr lang="en-US" smtClean="0"/>
              <a:t>‹#›</a:t>
            </a:fld>
            <a:endParaRPr lang="en-US"/>
          </a:p>
        </p:txBody>
      </p:sp>
    </p:spTree>
    <p:extLst>
      <p:ext uri="{BB962C8B-B14F-4D97-AF65-F5344CB8AC3E}">
        <p14:creationId xmlns:p14="http://schemas.microsoft.com/office/powerpoint/2010/main" val="70116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769352-2ED1-40CE-BA11-F08F5EC27C69}"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E6A43-5801-4A8A-ACD3-FE95396BA718}" type="slidenum">
              <a:rPr lang="en-US" smtClean="0"/>
              <a:t>‹#›</a:t>
            </a:fld>
            <a:endParaRPr lang="en-US"/>
          </a:p>
        </p:txBody>
      </p:sp>
    </p:spTree>
    <p:extLst>
      <p:ext uri="{BB962C8B-B14F-4D97-AF65-F5344CB8AC3E}">
        <p14:creationId xmlns:p14="http://schemas.microsoft.com/office/powerpoint/2010/main" val="123824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769352-2ED1-40CE-BA11-F08F5EC27C69}" type="datetimeFigureOut">
              <a:rPr lang="en-US" smtClean="0"/>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E6A43-5801-4A8A-ACD3-FE95396BA718}" type="slidenum">
              <a:rPr lang="en-US" smtClean="0"/>
              <a:t>‹#›</a:t>
            </a:fld>
            <a:endParaRPr lang="en-US"/>
          </a:p>
        </p:txBody>
      </p:sp>
    </p:spTree>
    <p:extLst>
      <p:ext uri="{BB962C8B-B14F-4D97-AF65-F5344CB8AC3E}">
        <p14:creationId xmlns:p14="http://schemas.microsoft.com/office/powerpoint/2010/main" val="152249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769352-2ED1-40CE-BA11-F08F5EC27C69}" type="datetimeFigureOut">
              <a:rPr lang="en-US" smtClean="0"/>
              <a:t>12/25/2023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FE6A43-5801-4A8A-ACD3-FE95396BA718}" type="slidenum">
              <a:rPr lang="en-US" smtClean="0"/>
              <a:t>‹#›</a:t>
            </a:fld>
            <a:endParaRPr lang="en-US"/>
          </a:p>
        </p:txBody>
      </p:sp>
    </p:spTree>
    <p:extLst>
      <p:ext uri="{BB962C8B-B14F-4D97-AF65-F5344CB8AC3E}">
        <p14:creationId xmlns:p14="http://schemas.microsoft.com/office/powerpoint/2010/main" val="391778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769352-2ED1-40CE-BA11-F08F5EC27C69}" type="datetimeFigureOut">
              <a:rPr lang="en-US" smtClean="0"/>
              <a:t>12/25/2023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FE6A43-5801-4A8A-ACD3-FE95396BA718}" type="slidenum">
              <a:rPr lang="en-US" smtClean="0"/>
              <a:t>‹#›</a:t>
            </a:fld>
            <a:endParaRPr lang="en-US"/>
          </a:p>
        </p:txBody>
      </p:sp>
    </p:spTree>
    <p:extLst>
      <p:ext uri="{BB962C8B-B14F-4D97-AF65-F5344CB8AC3E}">
        <p14:creationId xmlns:p14="http://schemas.microsoft.com/office/powerpoint/2010/main" val="17645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69352-2ED1-40CE-BA11-F08F5EC27C69}" type="datetimeFigureOut">
              <a:rPr lang="en-US" smtClean="0"/>
              <a:t>12/25/2023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FE6A43-5801-4A8A-ACD3-FE95396BA718}" type="slidenum">
              <a:rPr lang="en-US" smtClean="0"/>
              <a:t>‹#›</a:t>
            </a:fld>
            <a:endParaRPr lang="en-US"/>
          </a:p>
        </p:txBody>
      </p:sp>
    </p:spTree>
    <p:extLst>
      <p:ext uri="{BB962C8B-B14F-4D97-AF65-F5344CB8AC3E}">
        <p14:creationId xmlns:p14="http://schemas.microsoft.com/office/powerpoint/2010/main" val="335938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69352-2ED1-40CE-BA11-F08F5EC27C69}" type="datetimeFigureOut">
              <a:rPr lang="en-US" smtClean="0"/>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E6A43-5801-4A8A-ACD3-FE95396BA718}" type="slidenum">
              <a:rPr lang="en-US" smtClean="0"/>
              <a:t>‹#›</a:t>
            </a:fld>
            <a:endParaRPr lang="en-US"/>
          </a:p>
        </p:txBody>
      </p:sp>
    </p:spTree>
    <p:extLst>
      <p:ext uri="{BB962C8B-B14F-4D97-AF65-F5344CB8AC3E}">
        <p14:creationId xmlns:p14="http://schemas.microsoft.com/office/powerpoint/2010/main" val="206535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69352-2ED1-40CE-BA11-F08F5EC27C69}" type="datetimeFigureOut">
              <a:rPr lang="en-US" smtClean="0"/>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FE6A43-5801-4A8A-ACD3-FE95396BA718}" type="slidenum">
              <a:rPr lang="en-US" smtClean="0"/>
              <a:t>‹#›</a:t>
            </a:fld>
            <a:endParaRPr lang="en-US"/>
          </a:p>
        </p:txBody>
      </p:sp>
    </p:spTree>
    <p:extLst>
      <p:ext uri="{BB962C8B-B14F-4D97-AF65-F5344CB8AC3E}">
        <p14:creationId xmlns:p14="http://schemas.microsoft.com/office/powerpoint/2010/main" val="380268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69352-2ED1-40CE-BA11-F08F5EC27C69}" type="datetimeFigureOut">
              <a:rPr lang="en-US" smtClean="0"/>
              <a:t>12/25/2023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E6A43-5801-4A8A-ACD3-FE95396BA718}" type="slidenum">
              <a:rPr lang="en-US" smtClean="0"/>
              <a:t>‹#›</a:t>
            </a:fld>
            <a:endParaRPr lang="en-US"/>
          </a:p>
        </p:txBody>
      </p:sp>
    </p:spTree>
    <p:extLst>
      <p:ext uri="{BB962C8B-B14F-4D97-AF65-F5344CB8AC3E}">
        <p14:creationId xmlns:p14="http://schemas.microsoft.com/office/powerpoint/2010/main" val="351012341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Autofit/>
          </a:bodyPr>
          <a:lstStyle/>
          <a:p>
            <a:r>
              <a:rPr lang="ar-IQ" sz="6000" dirty="0" smtClean="0"/>
              <a:t>النباتات المستزرعة في انظمة الاكوابونيك</a:t>
            </a:r>
            <a:endParaRPr lang="en-US" sz="6000" dirty="0"/>
          </a:p>
        </p:txBody>
      </p:sp>
      <p:sp>
        <p:nvSpPr>
          <p:cNvPr id="3" name="Subtitle 2"/>
          <p:cNvSpPr>
            <a:spLocks noGrp="1"/>
          </p:cNvSpPr>
          <p:nvPr>
            <p:ph type="subTitle" idx="1"/>
          </p:nvPr>
        </p:nvSpPr>
        <p:spPr>
          <a:xfrm>
            <a:off x="1295400" y="1752600"/>
            <a:ext cx="6400800" cy="1752600"/>
          </a:xfrm>
        </p:spPr>
        <p:txBody>
          <a:bodyPr/>
          <a:lstStyle/>
          <a:p>
            <a:r>
              <a:rPr lang="ar-IQ" dirty="0" smtClean="0"/>
              <a:t>اعداد</a:t>
            </a:r>
          </a:p>
          <a:p>
            <a:r>
              <a:rPr lang="ar-IQ" dirty="0" smtClean="0"/>
              <a:t>الدكتور صادق جواد محمد</a:t>
            </a:r>
            <a:endParaRPr lang="en-US" dirty="0"/>
          </a:p>
        </p:txBody>
      </p:sp>
      <p:pic>
        <p:nvPicPr>
          <p:cNvPr id="1026" name="Picture 2" descr="C:\Users\ppl\Desktop\اكوابونيك\photo_2023-12-21_07-49-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971800"/>
            <a:ext cx="39624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992582"/>
            <a:ext cx="477289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059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4985980"/>
          </a:xfrm>
          <a:prstGeom prst="rect">
            <a:avLst/>
          </a:prstGeom>
        </p:spPr>
        <p:txBody>
          <a:bodyPr wrap="square">
            <a:spAutoFit/>
          </a:bodyPr>
          <a:lstStyle/>
          <a:p>
            <a:pPr algn="justLow" rtl="1"/>
            <a:r>
              <a:rPr lang="ar-IQ" sz="2000" b="1" dirty="0" smtClean="0">
                <a:solidFill>
                  <a:srgbClr val="FF0000"/>
                </a:solidFill>
              </a:rPr>
              <a:t>زراعة اللوبيا</a:t>
            </a:r>
            <a:r>
              <a:rPr lang="ar-IQ" sz="2000" b="1" dirty="0" smtClean="0"/>
              <a:t>: </a:t>
            </a:r>
            <a:r>
              <a:rPr lang="ar-IQ" sz="2000" b="1" dirty="0"/>
              <a:t>ينمو كال من </a:t>
            </a:r>
            <a:r>
              <a:rPr lang="ar-IQ" sz="2000" b="1" dirty="0" smtClean="0">
                <a:solidFill>
                  <a:srgbClr val="FFFF00"/>
                </a:solidFill>
              </a:rPr>
              <a:t>الصنفنين المتسلق والشجرية</a:t>
            </a:r>
            <a:r>
              <a:rPr lang="ar-IQ" sz="2000" b="1" dirty="0" smtClean="0"/>
              <a:t> </a:t>
            </a:r>
            <a:r>
              <a:rPr lang="ar-IQ" sz="2000" b="1" dirty="0"/>
              <a:t>جيدا </a:t>
            </a:r>
            <a:r>
              <a:rPr lang="ar-IQ" sz="2000" b="1" dirty="0" smtClean="0"/>
              <a:t>في </a:t>
            </a:r>
            <a:r>
              <a:rPr lang="ar-IQ" sz="2000" b="1" dirty="0"/>
              <a:t>وحدات الزراعة </a:t>
            </a:r>
            <a:r>
              <a:rPr lang="ar-IQ" sz="2000" b="1" dirty="0" smtClean="0"/>
              <a:t>الاحيومائية </a:t>
            </a:r>
            <a:r>
              <a:rPr lang="ar-IQ" sz="2000" b="1" dirty="0"/>
              <a:t>ولكن </a:t>
            </a:r>
            <a:r>
              <a:rPr lang="ar-IQ" sz="2000" b="1" dirty="0">
                <a:solidFill>
                  <a:srgbClr val="FFFF00"/>
                </a:solidFill>
              </a:rPr>
              <a:t>ينصح بالصنف </a:t>
            </a:r>
            <a:r>
              <a:rPr lang="ar-IQ" sz="2000" b="1" dirty="0" smtClean="0">
                <a:solidFill>
                  <a:srgbClr val="FFFF00"/>
                </a:solidFill>
              </a:rPr>
              <a:t>المتسلق لاستخدامه </a:t>
            </a:r>
            <a:r>
              <a:rPr lang="ar-IQ" sz="2000" b="1" dirty="0">
                <a:solidFill>
                  <a:srgbClr val="FFFF00"/>
                </a:solidFill>
              </a:rPr>
              <a:t>مساحة أقل من </a:t>
            </a:r>
            <a:r>
              <a:rPr lang="ar-IQ" sz="2000" b="1" dirty="0" smtClean="0">
                <a:solidFill>
                  <a:srgbClr val="FFFF00"/>
                </a:solidFill>
              </a:rPr>
              <a:t>الفضاء </a:t>
            </a:r>
            <a:r>
              <a:rPr lang="ar-IQ" sz="2000" b="1" dirty="0"/>
              <a:t>والتي تزيد نسبة </a:t>
            </a:r>
            <a:r>
              <a:rPr lang="ar-IQ" sz="2000" b="1" dirty="0" smtClean="0"/>
              <a:t>استغلال وحدات الاستزراع ويمكن الاصناف المتسلقة أيضا </a:t>
            </a:r>
            <a:r>
              <a:rPr lang="ar-IQ" sz="2000" b="1" dirty="0"/>
              <a:t>أن تعطي كميات من قرون </a:t>
            </a:r>
            <a:r>
              <a:rPr lang="ar-IQ" sz="2000" b="1" dirty="0" smtClean="0"/>
              <a:t>اللوبيا </a:t>
            </a:r>
            <a:r>
              <a:rPr lang="ar-IQ" sz="2000" b="1" dirty="0"/>
              <a:t>من 2–3 مرات </a:t>
            </a:r>
            <a:r>
              <a:rPr lang="ar-IQ" sz="2000" b="1" dirty="0" smtClean="0"/>
              <a:t>اكثر </a:t>
            </a:r>
            <a:r>
              <a:rPr lang="ar-IQ" sz="2000" b="1" dirty="0"/>
              <a:t>من أصناف </a:t>
            </a:r>
            <a:r>
              <a:rPr lang="ar-IQ" sz="2000" b="1" dirty="0" smtClean="0"/>
              <a:t>الشجريات وللوبيا </a:t>
            </a:r>
            <a:r>
              <a:rPr lang="ar-IQ" sz="2000" b="1" dirty="0"/>
              <a:t>احتياجات منخفضة </a:t>
            </a:r>
            <a:r>
              <a:rPr lang="ar-IQ" sz="2000" b="1" dirty="0" smtClean="0"/>
              <a:t>من النترات </a:t>
            </a:r>
            <a:r>
              <a:rPr lang="ar-IQ" sz="2000" b="1" dirty="0"/>
              <a:t>وطلب معتدل من حيث الفوسفور </a:t>
            </a:r>
            <a:r>
              <a:rPr lang="ar-IQ" sz="2000" b="1" dirty="0" smtClean="0"/>
              <a:t>والبوتاسيوم وهذه الاحتياجات </a:t>
            </a:r>
            <a:r>
              <a:rPr lang="ar-IQ" sz="2000" b="1" dirty="0"/>
              <a:t>الغذائية تجعل الفاصوليا خيارا </a:t>
            </a:r>
            <a:r>
              <a:rPr lang="ar-IQ" sz="2000" b="1" dirty="0" smtClean="0"/>
              <a:t>مثالياللانتاج في وحدات الزراعةالاحيومائية على  </a:t>
            </a:r>
            <a:r>
              <a:rPr lang="ar-IQ" sz="2000" b="1" dirty="0"/>
              <a:t>الرغم من أن </a:t>
            </a:r>
            <a:r>
              <a:rPr lang="ar-IQ" sz="2000" b="1" dirty="0" smtClean="0">
                <a:solidFill>
                  <a:srgbClr val="FFFF00"/>
                </a:solidFill>
              </a:rPr>
              <a:t>النترات </a:t>
            </a:r>
            <a:r>
              <a:rPr lang="ar-IQ" sz="2000" b="1" dirty="0">
                <a:solidFill>
                  <a:srgbClr val="FFFF00"/>
                </a:solidFill>
              </a:rPr>
              <a:t>الزائدة </a:t>
            </a:r>
            <a:r>
              <a:rPr lang="ar-IQ" sz="2000" b="1" dirty="0"/>
              <a:t>قد تؤخر </a:t>
            </a:r>
            <a:r>
              <a:rPr lang="ar-IQ" sz="2000" b="1" dirty="0" smtClean="0"/>
              <a:t>التزهير </a:t>
            </a:r>
            <a:r>
              <a:rPr lang="ar-IQ" sz="2000" b="1" dirty="0"/>
              <a:t>وينصح </a:t>
            </a:r>
            <a:r>
              <a:rPr lang="ar-IQ" sz="2000" b="1" dirty="0" smtClean="0"/>
              <a:t>بالوبيا </a:t>
            </a:r>
            <a:r>
              <a:rPr lang="ar-IQ" sz="2000" b="1" dirty="0"/>
              <a:t>للوحدات التي أنشئت </a:t>
            </a:r>
            <a:r>
              <a:rPr lang="ar-IQ" sz="2000" b="1" dirty="0" smtClean="0"/>
              <a:t>حديثا لانها قد </a:t>
            </a:r>
            <a:r>
              <a:rPr lang="ar-IQ" sz="2000" b="1" dirty="0"/>
              <a:t>تعمل </a:t>
            </a:r>
            <a:r>
              <a:rPr lang="ar-IQ" sz="2000" b="1" dirty="0" smtClean="0"/>
              <a:t>على </a:t>
            </a:r>
            <a:r>
              <a:rPr lang="ar-IQ" sz="2000" b="1" dirty="0"/>
              <a:t>تثبيت </a:t>
            </a:r>
            <a:r>
              <a:rPr lang="ar-IQ" sz="2000" b="1" dirty="0" smtClean="0"/>
              <a:t>النتروجين من الغلاف الجوي </a:t>
            </a:r>
            <a:r>
              <a:rPr lang="ar-IQ" sz="2000" b="1" dirty="0"/>
              <a:t>من تلقاء نفسها</a:t>
            </a:r>
            <a:r>
              <a:rPr lang="ar-IQ" sz="2000" b="1" dirty="0" smtClean="0"/>
              <a:t>.</a:t>
            </a:r>
            <a:endParaRPr lang="en-US" sz="2000" b="1" dirty="0" smtClean="0"/>
          </a:p>
          <a:p>
            <a:pPr algn="justLow" rtl="1"/>
            <a:r>
              <a:rPr lang="ar-IQ" dirty="0" smtClean="0"/>
              <a:t> </a:t>
            </a:r>
            <a:r>
              <a:rPr lang="ar-IQ" sz="2000" b="1" dirty="0">
                <a:solidFill>
                  <a:srgbClr val="FF0000"/>
                </a:solidFill>
              </a:rPr>
              <a:t>إرشادات الزراعة: </a:t>
            </a:r>
            <a:r>
              <a:rPr lang="ar-IQ" sz="2000" b="1" dirty="0"/>
              <a:t>بالنسبة لوحدات </a:t>
            </a:r>
            <a:r>
              <a:rPr lang="ar-IQ" sz="2000" b="1" dirty="0" smtClean="0"/>
              <a:t>سرير </a:t>
            </a:r>
            <a:r>
              <a:rPr lang="ar-IQ" sz="2000" b="1" dirty="0"/>
              <a:t>وسائط </a:t>
            </a:r>
            <a:r>
              <a:rPr lang="ar-IQ" sz="2000" b="1" dirty="0" smtClean="0"/>
              <a:t>النمو قم </a:t>
            </a:r>
            <a:r>
              <a:rPr lang="ar-IQ" sz="2000" b="1" dirty="0"/>
              <a:t>بوضع البذور </a:t>
            </a:r>
            <a:r>
              <a:rPr lang="ar-IQ" sz="2000" b="1" dirty="0" smtClean="0"/>
              <a:t>مباشرة في وسائط </a:t>
            </a:r>
            <a:r>
              <a:rPr lang="ar-IQ" sz="2000" b="1" dirty="0"/>
              <a:t>النمو بداخل </a:t>
            </a:r>
            <a:r>
              <a:rPr lang="ar-IQ" sz="2000" b="1" dirty="0" smtClean="0"/>
              <a:t>السرير بعمق </a:t>
            </a:r>
            <a:r>
              <a:rPr lang="ar-IQ" sz="2000" b="1" dirty="0"/>
              <a:t>3–4 سم </a:t>
            </a:r>
            <a:r>
              <a:rPr lang="ar-IQ" sz="2000" b="1" dirty="0" smtClean="0"/>
              <a:t>تأكد </a:t>
            </a:r>
            <a:r>
              <a:rPr lang="ar-IQ" sz="2000" b="1" dirty="0"/>
              <a:t>من إزالة الجرس الذي يدير عملية </a:t>
            </a:r>
            <a:r>
              <a:rPr lang="ar-IQ" sz="2000" b="1" dirty="0" smtClean="0"/>
              <a:t>الاغراق والاستنزاف </a:t>
            </a:r>
            <a:r>
              <a:rPr lang="ar-IQ" sz="2000" b="1" dirty="0"/>
              <a:t>حتى يبقى منسوب </a:t>
            </a:r>
            <a:r>
              <a:rPr lang="ar-IQ" sz="2000" b="1" dirty="0" smtClean="0"/>
              <a:t>المياه مرتفعا خلال الانبات و </a:t>
            </a:r>
            <a:r>
              <a:rPr lang="ar-IQ" sz="2000" b="1" dirty="0"/>
              <a:t>تتقبل </a:t>
            </a:r>
            <a:r>
              <a:rPr lang="ar-IQ" sz="2000" b="1" dirty="0" smtClean="0"/>
              <a:t>اللوبيا اعادة الغرس </a:t>
            </a:r>
            <a:r>
              <a:rPr lang="ar-IQ" sz="2000" b="1" dirty="0"/>
              <a:t>بشكل </a:t>
            </a:r>
            <a:r>
              <a:rPr lang="ar-IQ" sz="2000" b="1" dirty="0" smtClean="0"/>
              <a:t>جيد الامر </a:t>
            </a:r>
            <a:r>
              <a:rPr lang="ar-IQ" sz="2000" b="1" dirty="0"/>
              <a:t>الذي يجعل من الصعب عليها أن تنمو </a:t>
            </a:r>
            <a:r>
              <a:rPr lang="ar-IQ" sz="2000" b="1" dirty="0" smtClean="0"/>
              <a:t>في أنابيب </a:t>
            </a:r>
            <a:r>
              <a:rPr lang="ar-IQ" sz="2000" b="1" dirty="0"/>
              <a:t>طريقة غشاء </a:t>
            </a:r>
            <a:r>
              <a:rPr lang="ar-IQ" sz="2000" b="1" dirty="0" smtClean="0"/>
              <a:t>المغذيات ويجب </a:t>
            </a:r>
            <a:r>
              <a:rPr lang="ar-IQ" sz="2000" b="1" dirty="0"/>
              <a:t>وضع أقطاب الدعم قبل إنبات </a:t>
            </a:r>
            <a:r>
              <a:rPr lang="ar-IQ" sz="2000" b="1" dirty="0" smtClean="0"/>
              <a:t>البذور </a:t>
            </a:r>
            <a:r>
              <a:rPr lang="ar-IQ" sz="2000" b="1" dirty="0"/>
              <a:t>من أجل تجنب </a:t>
            </a:r>
            <a:r>
              <a:rPr lang="ar-IQ" sz="2000" b="1" dirty="0" smtClean="0"/>
              <a:t>الضرر للجذور وينبغي </a:t>
            </a:r>
            <a:r>
              <a:rPr lang="ar-IQ" sz="2000" b="1" dirty="0"/>
              <a:t>الحرص عند توزيع ُ </a:t>
            </a:r>
            <a:r>
              <a:rPr lang="ar-IQ" sz="2000" b="1" dirty="0" smtClean="0"/>
              <a:t>الشتلات والاغصان المتفرعة الممتدة لتجنب </a:t>
            </a:r>
            <a:r>
              <a:rPr lang="ar-IQ" sz="2000" b="1" dirty="0"/>
              <a:t>التظليل </a:t>
            </a:r>
            <a:r>
              <a:rPr lang="ar-IQ" sz="2000" b="1" dirty="0" smtClean="0"/>
              <a:t>المستقبلي المتداخل </a:t>
            </a:r>
            <a:r>
              <a:rPr lang="ar-IQ" sz="2000" b="1" dirty="0"/>
              <a:t>مع </a:t>
            </a:r>
            <a:r>
              <a:rPr lang="ar-IQ" sz="2000" b="1" dirty="0" smtClean="0"/>
              <a:t>غيرها </a:t>
            </a:r>
            <a:r>
              <a:rPr lang="ar-IQ" sz="2000" b="1" dirty="0"/>
              <a:t>من </a:t>
            </a:r>
            <a:r>
              <a:rPr lang="ar-IQ" sz="2000" b="1" dirty="0" smtClean="0"/>
              <a:t>النباتات كما </a:t>
            </a:r>
            <a:r>
              <a:rPr lang="ar-IQ" sz="2000" b="1" dirty="0"/>
              <a:t>أن </a:t>
            </a:r>
            <a:r>
              <a:rPr lang="ar-IQ" sz="2000" b="1" dirty="0" smtClean="0"/>
              <a:t>اللوبيا </a:t>
            </a:r>
            <a:r>
              <a:rPr lang="ar-IQ" sz="2000" b="1" dirty="0"/>
              <a:t>عرضة للمن </a:t>
            </a:r>
            <a:r>
              <a:rPr lang="ar-IQ" sz="2000" b="1" dirty="0" smtClean="0"/>
              <a:t>(قمل النبات) والعناكب وعلى </a:t>
            </a:r>
            <a:r>
              <a:rPr lang="ar-IQ" sz="2000" b="1" dirty="0"/>
              <a:t>الرغم من الحدوث </a:t>
            </a:r>
            <a:r>
              <a:rPr lang="ar-IQ" sz="2000" b="1" dirty="0" smtClean="0"/>
              <a:t>المنخفض مثل هذه الافات فإنه </a:t>
            </a:r>
            <a:r>
              <a:rPr lang="ar-IQ" sz="2000" b="1" dirty="0"/>
              <a:t>يسمح بالسيطرة عليها </a:t>
            </a:r>
            <a:r>
              <a:rPr lang="ar-IQ" sz="2000" b="1" dirty="0" smtClean="0"/>
              <a:t>بالعلاجات الميكانيكية الا أنه </a:t>
            </a:r>
            <a:r>
              <a:rPr lang="ar-IQ" sz="2000" b="1" dirty="0"/>
              <a:t>ينبغي </a:t>
            </a:r>
            <a:r>
              <a:rPr lang="ar-IQ" sz="2000" b="1" dirty="0" smtClean="0"/>
              <a:t>الاهتمام لاختيارالنباتات المصاحبة </a:t>
            </a:r>
            <a:r>
              <a:rPr lang="ar-IQ" sz="2000" b="1" dirty="0"/>
              <a:t>لتجنب انتقال التلوث إن كان </a:t>
            </a:r>
            <a:r>
              <a:rPr lang="ar-IQ" sz="2000" b="1" dirty="0" smtClean="0"/>
              <a:t>البدأ </a:t>
            </a:r>
            <a:r>
              <a:rPr lang="ar-IQ" sz="2000" b="1" dirty="0"/>
              <a:t>من القيام بأي </a:t>
            </a:r>
            <a:r>
              <a:rPr lang="ar-IQ" sz="2000" b="1" dirty="0" smtClean="0"/>
              <a:t>علاج.</a:t>
            </a:r>
            <a:endParaRPr lang="en-US" sz="2000" b="1" dirty="0" smtClean="0"/>
          </a:p>
          <a:p>
            <a:pPr algn="justLow" rtl="1"/>
            <a:endParaRPr lang="en-US" b="1" dirty="0"/>
          </a:p>
        </p:txBody>
      </p:sp>
      <p:pic>
        <p:nvPicPr>
          <p:cNvPr id="7170" name="Picture 2" descr="C:\Users\ppl\Desktop\اكوابونيك\photo_2023-12-21_07-48-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775200"/>
            <a:ext cx="2971800" cy="19304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ppl\Desktop\اكوابونيك\photo_2023-12-21_07-47-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775200"/>
            <a:ext cx="2971800" cy="1930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ppl\Desktop\اكوابونيك\photo_2023-12-21_07-49-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4775200"/>
            <a:ext cx="2667000" cy="19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89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3170099"/>
          </a:xfrm>
          <a:prstGeom prst="rect">
            <a:avLst/>
          </a:prstGeom>
        </p:spPr>
        <p:txBody>
          <a:bodyPr wrap="square">
            <a:spAutoFit/>
          </a:bodyPr>
          <a:lstStyle/>
          <a:p>
            <a:pPr algn="justLow" rtl="1"/>
            <a:r>
              <a:rPr lang="ar-IQ" sz="2000" b="1" dirty="0">
                <a:solidFill>
                  <a:srgbClr val="FF0000"/>
                </a:solidFill>
              </a:rPr>
              <a:t>زراعة </a:t>
            </a:r>
            <a:r>
              <a:rPr lang="ar-IQ" sz="2000" b="1" dirty="0" smtClean="0">
                <a:solidFill>
                  <a:srgbClr val="FF0000"/>
                </a:solidFill>
              </a:rPr>
              <a:t>اللهانة </a:t>
            </a:r>
          </a:p>
          <a:p>
            <a:pPr algn="justLow" rtl="1"/>
            <a:r>
              <a:rPr lang="ar-IQ" sz="2000" b="1" dirty="0" smtClean="0"/>
              <a:t>اللهانة هو </a:t>
            </a:r>
            <a:r>
              <a:rPr lang="ar-IQ" sz="2000" b="1" dirty="0"/>
              <a:t>محصول </a:t>
            </a:r>
            <a:r>
              <a:rPr lang="ar-IQ" sz="2000" b="1" dirty="0" smtClean="0"/>
              <a:t>شتوي ذو </a:t>
            </a:r>
            <a:r>
              <a:rPr lang="ar-IQ" sz="2000" b="1" dirty="0"/>
              <a:t>قيمة غذائية عالية. وتنمو هذه النباتات أفضل </a:t>
            </a:r>
            <a:r>
              <a:rPr lang="ar-IQ" sz="2000" b="1" dirty="0" smtClean="0"/>
              <a:t>في سريروسائط النمو لانها </a:t>
            </a:r>
            <a:r>
              <a:rPr lang="ar-IQ" sz="2000" b="1" dirty="0"/>
              <a:t>تصل </a:t>
            </a:r>
            <a:r>
              <a:rPr lang="ar-IQ" sz="2000" b="1" dirty="0" smtClean="0"/>
              <a:t>لاحجام كبيرة عند الحصاد ويمكن </a:t>
            </a:r>
            <a:r>
              <a:rPr lang="ar-IQ" sz="2000" b="1" dirty="0"/>
              <a:t>أن تكون </a:t>
            </a:r>
            <a:r>
              <a:rPr lang="ar-IQ" sz="2000" b="1" dirty="0" smtClean="0"/>
              <a:t>كبيرة </a:t>
            </a:r>
            <a:r>
              <a:rPr lang="ar-IQ" sz="2000" b="1" dirty="0"/>
              <a:t>وثقيلة </a:t>
            </a:r>
            <a:r>
              <a:rPr lang="ar-IQ" sz="2000" b="1" dirty="0" smtClean="0"/>
              <a:t>على </a:t>
            </a:r>
            <a:r>
              <a:rPr lang="ar-IQ" sz="2000" b="1" dirty="0"/>
              <a:t>الطوافات أو أنابيب </a:t>
            </a:r>
            <a:r>
              <a:rPr lang="ar-IQ" sz="2000" b="1" dirty="0" smtClean="0"/>
              <a:t>النمو وتتطلب اللهانة </a:t>
            </a:r>
            <a:r>
              <a:rPr lang="ar-IQ" sz="2000" b="1" dirty="0"/>
              <a:t>نسبة مرتفعة </a:t>
            </a:r>
            <a:r>
              <a:rPr lang="ar-IQ" sz="2000" b="1" dirty="0" smtClean="0"/>
              <a:t>منالعناصرالغذائية مما </a:t>
            </a:r>
            <a:r>
              <a:rPr lang="ar-IQ" sz="2000" b="1" dirty="0"/>
              <a:t>يجعله </a:t>
            </a:r>
            <a:r>
              <a:rPr lang="ar-IQ" sz="2000" b="1" dirty="0" smtClean="0"/>
              <a:t>غيرصالح للوحدات المنشأه حديثا أقل </a:t>
            </a:r>
            <a:r>
              <a:rPr lang="ar-IQ" sz="2000" b="1" dirty="0"/>
              <a:t>من أربعة أشهر من </a:t>
            </a:r>
            <a:r>
              <a:rPr lang="ar-IQ" sz="2000" b="1" dirty="0" smtClean="0"/>
              <a:t>العمر </a:t>
            </a:r>
            <a:r>
              <a:rPr lang="ar-IQ" sz="2000" b="1" dirty="0"/>
              <a:t>ومع ذلك ونظرا للمساحة </a:t>
            </a:r>
            <a:r>
              <a:rPr lang="ar-IQ" sz="2000" b="1" dirty="0" smtClean="0"/>
              <a:t>الكبيرة المطلوبة فإن </a:t>
            </a:r>
            <a:r>
              <a:rPr lang="ar-IQ" sz="2000" b="1" dirty="0"/>
              <a:t>محاصيل </a:t>
            </a:r>
            <a:r>
              <a:rPr lang="ar-IQ" sz="2000" b="1" dirty="0" smtClean="0"/>
              <a:t>اللهانة  </a:t>
            </a:r>
            <a:r>
              <a:rPr lang="ar-IQ" sz="2000" b="1" dirty="0"/>
              <a:t>تستهلك </a:t>
            </a:r>
            <a:r>
              <a:rPr lang="ar-IQ" sz="2000" b="1" dirty="0" smtClean="0"/>
              <a:t>عناصر </a:t>
            </a:r>
            <a:r>
              <a:rPr lang="ar-IQ" sz="2000" b="1" dirty="0"/>
              <a:t>غذائية أقل </a:t>
            </a:r>
            <a:r>
              <a:rPr lang="ar-IQ" sz="2000" b="1" dirty="0" smtClean="0"/>
              <a:t>للمتر المربع الواحد </a:t>
            </a:r>
            <a:r>
              <a:rPr lang="ar-IQ" sz="2000" b="1" dirty="0"/>
              <a:t>عن </a:t>
            </a:r>
            <a:r>
              <a:rPr lang="ar-IQ" sz="2000" b="1" dirty="0" smtClean="0"/>
              <a:t>غيرها من الخضروات التي تنبت في فصل </a:t>
            </a:r>
            <a:r>
              <a:rPr lang="ar-IQ" sz="2000" b="1" dirty="0"/>
              <a:t>الشتاء </a:t>
            </a:r>
            <a:r>
              <a:rPr lang="ar-IQ" sz="2000" b="1" dirty="0" smtClean="0"/>
              <a:t>مثل الخس والسبانخ والجرجير وغيرها على الرغم </a:t>
            </a:r>
            <a:r>
              <a:rPr lang="ar-IQ" sz="2000" b="1" dirty="0"/>
              <a:t>من أن </a:t>
            </a:r>
            <a:r>
              <a:rPr lang="ar-IQ" sz="2000" b="1" dirty="0" smtClean="0"/>
              <a:t>اللهانة يمكن أن يتناسب مع </a:t>
            </a:r>
            <a:r>
              <a:rPr lang="ar-IQ" sz="2000" b="1" dirty="0"/>
              <a:t>درجات حرارة منخفضة تصل </a:t>
            </a:r>
            <a:r>
              <a:rPr lang="ar-IQ" sz="2000" b="1" dirty="0" smtClean="0"/>
              <a:t>الى°5م </a:t>
            </a:r>
          </a:p>
          <a:p>
            <a:pPr algn="justLow" rtl="1"/>
            <a:r>
              <a:rPr lang="ar-IQ" sz="2000" b="1" dirty="0" smtClean="0"/>
              <a:t>إ</a:t>
            </a:r>
            <a:r>
              <a:rPr lang="ar-IQ" sz="2000" b="1" dirty="0" smtClean="0">
                <a:solidFill>
                  <a:srgbClr val="FF0000"/>
                </a:solidFill>
              </a:rPr>
              <a:t>رشادات </a:t>
            </a:r>
            <a:r>
              <a:rPr lang="ar-IQ" sz="2000" b="1" dirty="0">
                <a:solidFill>
                  <a:srgbClr val="FF0000"/>
                </a:solidFill>
              </a:rPr>
              <a:t>الزراعة: </a:t>
            </a:r>
            <a:r>
              <a:rPr lang="ar-IQ" sz="2000" b="1" dirty="0"/>
              <a:t>تزرع </a:t>
            </a:r>
            <a:r>
              <a:rPr lang="ar-IQ" sz="2000" b="1" dirty="0" smtClean="0"/>
              <a:t>الشتلات </a:t>
            </a:r>
            <a:r>
              <a:rPr lang="ar-IQ" sz="2000" b="1" dirty="0"/>
              <a:t>عندما يصبح لديها </a:t>
            </a:r>
            <a:r>
              <a:rPr lang="ar-IQ" sz="2000" b="1" dirty="0" smtClean="0"/>
              <a:t>4–6 ورقة </a:t>
            </a:r>
            <a:r>
              <a:rPr lang="ar-IQ" sz="2000" b="1" dirty="0"/>
              <a:t>وبارتفاع 15 </a:t>
            </a:r>
            <a:r>
              <a:rPr lang="ar-IQ" sz="2000" b="1" dirty="0" smtClean="0"/>
              <a:t>سم </a:t>
            </a:r>
            <a:r>
              <a:rPr lang="ar-IQ" sz="2000" b="1" dirty="0"/>
              <a:t>يجب القيام بوضع </a:t>
            </a:r>
            <a:r>
              <a:rPr lang="ar-IQ" sz="2000" b="1" dirty="0" smtClean="0"/>
              <a:t>الشتلات في </a:t>
            </a:r>
            <a:r>
              <a:rPr lang="ar-IQ" sz="2000" b="1" dirty="0"/>
              <a:t>الكثافة الزراعية </a:t>
            </a:r>
            <a:r>
              <a:rPr lang="ar-IQ" sz="2000" b="1" dirty="0" smtClean="0"/>
              <a:t>المثلى </a:t>
            </a:r>
            <a:r>
              <a:rPr lang="ar-IQ" sz="2000" b="1" dirty="0"/>
              <a:t>وفقا للتنوع </a:t>
            </a:r>
            <a:r>
              <a:rPr lang="ar-IQ" sz="2000" b="1" dirty="0" smtClean="0"/>
              <a:t>المختار وفي </a:t>
            </a:r>
            <a:r>
              <a:rPr lang="ar-IQ" sz="2000" b="1" dirty="0">
                <a:solidFill>
                  <a:srgbClr val="FFFF00"/>
                </a:solidFill>
              </a:rPr>
              <a:t>حالة درجات الحرارة التي تكون </a:t>
            </a:r>
            <a:r>
              <a:rPr lang="ar-IQ" sz="2000" b="1" dirty="0" smtClean="0">
                <a:solidFill>
                  <a:srgbClr val="FFFF00"/>
                </a:solidFill>
              </a:rPr>
              <a:t>خلال </a:t>
            </a:r>
            <a:r>
              <a:rPr lang="ar-IQ" sz="2000" b="1" dirty="0">
                <a:solidFill>
                  <a:srgbClr val="FFFF00"/>
                </a:solidFill>
              </a:rPr>
              <a:t>النهار </a:t>
            </a:r>
            <a:r>
              <a:rPr lang="ar-IQ" sz="2000" b="1" dirty="0" smtClean="0">
                <a:solidFill>
                  <a:srgbClr val="FFFF00"/>
                </a:solidFill>
              </a:rPr>
              <a:t>اعلى </a:t>
            </a:r>
            <a:r>
              <a:rPr lang="ar-IQ" sz="2000" b="1" dirty="0">
                <a:solidFill>
                  <a:srgbClr val="FFFF00"/>
                </a:solidFill>
              </a:rPr>
              <a:t>من </a:t>
            </a:r>
            <a:r>
              <a:rPr lang="ar-IQ" sz="2000" b="1" dirty="0" smtClean="0">
                <a:solidFill>
                  <a:srgbClr val="FFFF00"/>
                </a:solidFill>
              </a:rPr>
              <a:t>°25م </a:t>
            </a:r>
            <a:r>
              <a:rPr lang="ar-IQ" sz="2000" b="1" dirty="0">
                <a:solidFill>
                  <a:srgbClr val="FFFF00"/>
                </a:solidFill>
              </a:rPr>
              <a:t>استخدم شبكة التظليل بنسبة تظليل مقداره </a:t>
            </a:r>
            <a:r>
              <a:rPr lang="ar-IQ" sz="2000" b="1" dirty="0" smtClean="0">
                <a:solidFill>
                  <a:srgbClr val="FFFF00"/>
                </a:solidFill>
              </a:rPr>
              <a:t>% 20لمنع </a:t>
            </a:r>
            <a:r>
              <a:rPr lang="ar-IQ" sz="2000" b="1" dirty="0">
                <a:solidFill>
                  <a:srgbClr val="FFFF00"/>
                </a:solidFill>
              </a:rPr>
              <a:t>النبات من </a:t>
            </a:r>
            <a:r>
              <a:rPr lang="ar-IQ" sz="2000" b="1" dirty="0" smtClean="0">
                <a:solidFill>
                  <a:srgbClr val="FFFF00"/>
                </a:solidFill>
              </a:rPr>
              <a:t>الازهار وإنتاج البذور</a:t>
            </a:r>
            <a:endParaRPr lang="en-US" sz="2000" b="1" dirty="0">
              <a:solidFill>
                <a:srgbClr val="FFFF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3322499"/>
            <a:ext cx="3452812" cy="3249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1" y="3322499"/>
            <a:ext cx="2819399" cy="3249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347151"/>
            <a:ext cx="2355518" cy="322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97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 y="228600"/>
            <a:ext cx="8839200" cy="1631216"/>
          </a:xfrm>
          <a:prstGeom prst="rect">
            <a:avLst/>
          </a:prstGeom>
        </p:spPr>
        <p:txBody>
          <a:bodyPr wrap="square">
            <a:spAutoFit/>
          </a:bodyPr>
          <a:lstStyle/>
          <a:p>
            <a:pPr algn="justLow" rtl="1"/>
            <a:r>
              <a:rPr lang="ar-IQ" sz="2000" b="1" dirty="0" smtClean="0">
                <a:solidFill>
                  <a:srgbClr val="FF0000"/>
                </a:solidFill>
                <a:latin typeface="sky"/>
              </a:rPr>
              <a:t>زراعة البامية: </a:t>
            </a:r>
            <a:r>
              <a:rPr lang="ar-IQ" sz="2000" b="1" dirty="0" smtClean="0">
                <a:solidFill>
                  <a:srgbClr val="FFFF00"/>
                </a:solidFill>
                <a:latin typeface="sky"/>
              </a:rPr>
              <a:t>تعد </a:t>
            </a:r>
            <a:r>
              <a:rPr lang="ar-IQ" sz="2000" b="1" dirty="0">
                <a:solidFill>
                  <a:srgbClr val="FFFF00"/>
                </a:solidFill>
                <a:latin typeface="sky"/>
              </a:rPr>
              <a:t>البامية من محاصيل الخضر الصيفية من فصيلة نبات ا</a:t>
            </a:r>
            <a:r>
              <a:rPr lang="ar-IQ" sz="2000" b="1" dirty="0">
                <a:solidFill>
                  <a:srgbClr val="FF0000"/>
                </a:solidFill>
                <a:latin typeface="sky"/>
              </a:rPr>
              <a:t>لخبيزة</a:t>
            </a:r>
            <a:r>
              <a:rPr lang="ar-IQ" sz="2000" b="1" dirty="0">
                <a:solidFill>
                  <a:srgbClr val="FFFF00"/>
                </a:solidFill>
                <a:latin typeface="sky"/>
              </a:rPr>
              <a:t> التي تحتوي علي كمية قليلة من الأشواك </a:t>
            </a:r>
            <a:r>
              <a:rPr lang="ar-IQ" sz="2000" b="1" dirty="0">
                <a:solidFill>
                  <a:srgbClr val="FF0000"/>
                </a:solidFill>
                <a:latin typeface="sky"/>
              </a:rPr>
              <a:t>ويحتاج نموها إلي مناخ دافئ لأنه </a:t>
            </a:r>
            <a:r>
              <a:rPr lang="ar-IQ" sz="2000" b="1" dirty="0">
                <a:solidFill>
                  <a:srgbClr val="FFFF00"/>
                </a:solidFill>
                <a:latin typeface="sky"/>
              </a:rPr>
              <a:t>يزيد من إنتاجيتها التي تقل مع انخفاض درجات الحرارة، </a:t>
            </a:r>
            <a:r>
              <a:rPr lang="ar-IQ" sz="2000" b="1" dirty="0" smtClean="0">
                <a:solidFill>
                  <a:srgbClr val="FFFF00"/>
                </a:solidFill>
                <a:latin typeface="sky"/>
              </a:rPr>
              <a:t>البامية تحتوي </a:t>
            </a:r>
            <a:r>
              <a:rPr lang="ar-IQ" sz="2000" b="1" dirty="0">
                <a:solidFill>
                  <a:srgbClr val="FFFF00"/>
                </a:solidFill>
                <a:latin typeface="sky"/>
              </a:rPr>
              <a:t>علي العديد من الفيتامينات والأملاح المعدنية وتتعدد فوائدها كمساعد الإنسان علي الهضم، وتحتوي علي حمض الفوليك الذي يمنع تشوه الأجنة، تزيل التوتر والقلق وتحسن مستويات السكر في الدم .</a:t>
            </a:r>
            <a:endParaRPr lang="en-US" sz="2000" b="1" dirty="0">
              <a:solidFill>
                <a:srgbClr val="FFFF00"/>
              </a:solidFill>
            </a:endParaRPr>
          </a:p>
        </p:txBody>
      </p:sp>
      <p:pic>
        <p:nvPicPr>
          <p:cNvPr id="4098" name="Picture 2" descr="C:\Users\ppl\Desktop\اكوابونيك\photo_2023-12-21_07-4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6" y="2041236"/>
            <a:ext cx="4717473" cy="466436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pl\Desktop\اكوابونيك\photo_2023-12-21_07-47-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041236"/>
            <a:ext cx="3969327" cy="4664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76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15400" cy="2554545"/>
          </a:xfrm>
          <a:prstGeom prst="rect">
            <a:avLst/>
          </a:prstGeom>
        </p:spPr>
        <p:txBody>
          <a:bodyPr wrap="square">
            <a:spAutoFit/>
          </a:bodyPr>
          <a:lstStyle/>
          <a:p>
            <a:pPr algn="justLow" rtl="1"/>
            <a:r>
              <a:rPr lang="ar-IQ" sz="2000" b="1" dirty="0">
                <a:solidFill>
                  <a:srgbClr val="FF0000"/>
                </a:solidFill>
              </a:rPr>
              <a:t>لفراولة</a:t>
            </a:r>
            <a:r>
              <a:rPr lang="ar-IQ" sz="2000" b="1" dirty="0"/>
              <a:t> : من محاصيل الفاكهة المهمة التي احتلت مكانة متميزة بين باقي ثمار الفاكهة بسبب نكهتها المميزة وقيمتها الغذائية  .</a:t>
            </a:r>
          </a:p>
          <a:p>
            <a:pPr algn="r" rtl="1"/>
            <a:r>
              <a:rPr lang="ar-IQ" sz="2000" b="1" dirty="0"/>
              <a:t>بدآت زراعة الفراولة  بالانتشار حديثا في العراق على نطاق تجاري وتحديدا في بداية القرن </a:t>
            </a:r>
            <a:r>
              <a:rPr lang="ar-IQ" sz="2000" b="1" dirty="0" smtClean="0"/>
              <a:t>الحالي</a:t>
            </a:r>
          </a:p>
          <a:p>
            <a:pPr algn="r" rtl="1"/>
            <a:r>
              <a:rPr lang="ar-IQ" sz="2000" b="1" dirty="0" smtClean="0">
                <a:solidFill>
                  <a:srgbClr val="FF0000"/>
                </a:solidFill>
                <a:latin typeface="Segoe UI Historic"/>
              </a:rPr>
              <a:t>موعد </a:t>
            </a:r>
            <a:r>
              <a:rPr lang="ar-IQ" sz="2000" b="1" dirty="0">
                <a:solidFill>
                  <a:srgbClr val="FF0000"/>
                </a:solidFill>
                <a:latin typeface="Segoe UI Historic"/>
              </a:rPr>
              <a:t>الزراعة </a:t>
            </a:r>
            <a:r>
              <a:rPr lang="ar-IQ" sz="2000" dirty="0">
                <a:solidFill>
                  <a:srgbClr val="FFFF00"/>
                </a:solidFill>
                <a:latin typeface="Segoe UI Historic"/>
              </a:rPr>
              <a:t>التي يتم ببداية شهر تشرين الاول الى منتصف تشرين الثاني وهذه الطريقة مناسبة للمناطق ذات الشتاء الدافئ وخاصة </a:t>
            </a:r>
            <a:r>
              <a:rPr lang="ar-IQ" sz="2000" dirty="0" smtClean="0">
                <a:solidFill>
                  <a:srgbClr val="FFFF00"/>
                </a:solidFill>
                <a:latin typeface="Segoe UI Historic"/>
              </a:rPr>
              <a:t>العراق</a:t>
            </a:r>
          </a:p>
          <a:p>
            <a:pPr algn="r" rtl="1"/>
            <a:r>
              <a:rPr lang="ar-IQ" sz="2000" dirty="0" smtClean="0">
                <a:solidFill>
                  <a:srgbClr val="FFFF00"/>
                </a:solidFill>
                <a:latin typeface="Segoe UI Historic"/>
              </a:rPr>
              <a:t> </a:t>
            </a:r>
            <a:r>
              <a:rPr lang="ar-IQ" sz="2000" dirty="0">
                <a:solidFill>
                  <a:srgbClr val="FFFF00"/>
                </a:solidFill>
                <a:latin typeface="Segoe UI Historic"/>
              </a:rPr>
              <a:t>يلعب الفسفور دورا هاما في امتصاص العناصر من التربه اثناء الجو البارد كما يزيد من عقد الثمار </a:t>
            </a:r>
            <a:endParaRPr lang="ar-IQ" sz="2000" dirty="0" smtClean="0">
              <a:solidFill>
                <a:srgbClr val="FFFF00"/>
              </a:solidFill>
              <a:latin typeface="Segoe UI Historic"/>
            </a:endParaRPr>
          </a:p>
          <a:p>
            <a:pPr algn="r" rtl="1"/>
            <a:endParaRPr lang="ar-IQ" sz="2000" b="1" dirty="0" smtClean="0">
              <a:solidFill>
                <a:srgbClr val="FFFF00"/>
              </a:solidFill>
            </a:endParaRPr>
          </a:p>
          <a:p>
            <a:pPr algn="r" rtl="1"/>
            <a:r>
              <a:rPr lang="ar-IQ" sz="2000" b="1" dirty="0" smtClean="0">
                <a:solidFill>
                  <a:srgbClr val="FFFF00"/>
                </a:solidFill>
              </a:rPr>
              <a:t> </a:t>
            </a:r>
            <a:endParaRPr lang="en-US" sz="2000" b="1"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0"/>
            <a:ext cx="4303426"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027" y="2339740"/>
            <a:ext cx="4450774" cy="428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114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00"/>
            <a:ext cx="7772400" cy="1362075"/>
          </a:xfrm>
        </p:spPr>
        <p:txBody>
          <a:bodyPr>
            <a:noAutofit/>
          </a:bodyPr>
          <a:lstStyle/>
          <a:p>
            <a:pPr algn="ctr" rtl="1"/>
            <a:r>
              <a:rPr lang="ar-IQ" sz="9600" dirty="0" smtClean="0"/>
              <a:t>شكرا لاصغائكم</a:t>
            </a:r>
            <a:endParaRPr lang="en-US" sz="9600" dirty="0"/>
          </a:p>
        </p:txBody>
      </p:sp>
    </p:spTree>
    <p:extLst>
      <p:ext uri="{BB962C8B-B14F-4D97-AF65-F5344CB8AC3E}">
        <p14:creationId xmlns:p14="http://schemas.microsoft.com/office/powerpoint/2010/main" val="3535159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80764" cy="3170099"/>
          </a:xfrm>
          <a:prstGeom prst="rect">
            <a:avLst/>
          </a:prstGeom>
        </p:spPr>
        <p:txBody>
          <a:bodyPr wrap="square">
            <a:spAutoFit/>
          </a:bodyPr>
          <a:lstStyle/>
          <a:p>
            <a:pPr algn="justLow" rtl="1"/>
            <a:r>
              <a:rPr lang="ar-IQ" sz="2000" dirty="0" smtClean="0">
                <a:solidFill>
                  <a:srgbClr val="FFFF00"/>
                </a:solidFill>
                <a:latin typeface="Noto Kufi Arabic"/>
              </a:rPr>
              <a:t>أكوابونيك </a:t>
            </a:r>
            <a:r>
              <a:rPr lang="en-US" sz="2000" dirty="0" err="1" smtClean="0">
                <a:solidFill>
                  <a:srgbClr val="FFFF00"/>
                </a:solidFill>
                <a:latin typeface="Noto Kufi Arabic"/>
              </a:rPr>
              <a:t>Aquaponic</a:t>
            </a:r>
            <a:r>
              <a:rPr lang="ar-IQ" sz="2000" dirty="0" smtClean="0">
                <a:solidFill>
                  <a:srgbClr val="FFFF00"/>
                </a:solidFill>
                <a:latin typeface="Noto Kufi Arabic"/>
              </a:rPr>
              <a:t> هي </a:t>
            </a:r>
            <a:r>
              <a:rPr lang="ar-IQ" sz="2000" dirty="0">
                <a:solidFill>
                  <a:srgbClr val="FFFF00"/>
                </a:solidFill>
                <a:latin typeface="Noto Kufi Arabic"/>
              </a:rPr>
              <a:t>كلمة مشتقة من كلمتي </a:t>
            </a:r>
            <a:r>
              <a:rPr lang="en-US" sz="2000" dirty="0" smtClean="0">
                <a:solidFill>
                  <a:srgbClr val="FFFF00"/>
                </a:solidFill>
                <a:latin typeface="Noto Kufi Arabic"/>
              </a:rPr>
              <a:t> aquaculture </a:t>
            </a:r>
            <a:r>
              <a:rPr lang="ar-IQ" sz="2000" dirty="0">
                <a:solidFill>
                  <a:srgbClr val="FFFF00"/>
                </a:solidFill>
                <a:latin typeface="Noto Kufi Arabic"/>
              </a:rPr>
              <a:t>وتعني زراعة الأسماك في بيئة خاصة </a:t>
            </a:r>
            <a:r>
              <a:rPr lang="ar-IQ" sz="2000" dirty="0" smtClean="0">
                <a:solidFill>
                  <a:srgbClr val="FFFF00"/>
                </a:solidFill>
                <a:latin typeface="Noto Kufi Arabic"/>
              </a:rPr>
              <a:t>ومغلقة وكلمة</a:t>
            </a:r>
            <a:r>
              <a:rPr lang="en-US" sz="2000" dirty="0" smtClean="0">
                <a:solidFill>
                  <a:srgbClr val="FFFF00"/>
                </a:solidFill>
                <a:latin typeface="Noto Kufi Arabic"/>
              </a:rPr>
              <a:t>hydroponics </a:t>
            </a:r>
            <a:r>
              <a:rPr lang="ar-IQ" sz="2000" dirty="0" smtClean="0">
                <a:solidFill>
                  <a:srgbClr val="FFFF00"/>
                </a:solidFill>
                <a:latin typeface="Noto Kufi Arabic"/>
              </a:rPr>
              <a:t>وهي </a:t>
            </a:r>
            <a:r>
              <a:rPr lang="ar-IQ" sz="2000" dirty="0">
                <a:solidFill>
                  <a:srgbClr val="FFFF00"/>
                </a:solidFill>
                <a:latin typeface="Noto Kufi Arabic"/>
              </a:rPr>
              <a:t>زراعة النباتات بشكل مائي دون استخدام التربة ويسمى بالاستزراع النباتي </a:t>
            </a:r>
            <a:r>
              <a:rPr lang="ar-IQ" sz="2000" dirty="0" smtClean="0">
                <a:solidFill>
                  <a:srgbClr val="FFFF00"/>
                </a:solidFill>
                <a:latin typeface="Noto Kufi Arabic"/>
              </a:rPr>
              <a:t>السمكي (الزراعة الاحيومائية).</a:t>
            </a:r>
          </a:p>
          <a:p>
            <a:pPr algn="justLow" rtl="1"/>
            <a:r>
              <a:rPr lang="ar-IQ" sz="2000" dirty="0" smtClean="0">
                <a:solidFill>
                  <a:srgbClr val="FFFF00"/>
                </a:solidFill>
                <a:latin typeface="Noto Kufi Arabic"/>
              </a:rPr>
              <a:t>مميزات </a:t>
            </a:r>
            <a:r>
              <a:rPr lang="ar-IQ" sz="2000" dirty="0" smtClean="0">
                <a:solidFill>
                  <a:srgbClr val="FFFF00"/>
                </a:solidFill>
                <a:latin typeface="Noto Kufi Arabic"/>
              </a:rPr>
              <a:t>نظام الاكوابونيك</a:t>
            </a:r>
            <a:endParaRPr lang="ar-IQ" sz="2000" dirty="0" smtClean="0">
              <a:solidFill>
                <a:srgbClr val="FFFF00"/>
              </a:solidFill>
              <a:latin typeface="Noto Kufi Arabic"/>
            </a:endParaRPr>
          </a:p>
          <a:p>
            <a:pPr algn="justLow" rtl="1"/>
            <a:r>
              <a:rPr lang="ar-IQ" sz="2000" dirty="0" smtClean="0">
                <a:solidFill>
                  <a:srgbClr val="FFFF00"/>
                </a:solidFill>
                <a:latin typeface="Noto Kufi Arabic"/>
              </a:rPr>
              <a:t>1- يستخدم هذا النظام في الاماكن شحيحة المياه او التي تحصل فيها تغيرات بيئية للمياه بصورة مستمرة</a:t>
            </a:r>
          </a:p>
          <a:p>
            <a:pPr algn="justLow" rtl="1"/>
            <a:r>
              <a:rPr lang="ar-IQ" sz="2000" dirty="0" smtClean="0">
                <a:solidFill>
                  <a:srgbClr val="FFFF00"/>
                </a:solidFill>
                <a:latin typeface="Noto Kufi Arabic"/>
              </a:rPr>
              <a:t>2- انتاجية عالية للمحاصيل اذ يقدر ما ينتج للنظام الواحد انتاجية ارض زراعية تقدر ب4 دونم</a:t>
            </a:r>
          </a:p>
          <a:p>
            <a:pPr algn="justLow" rtl="1"/>
            <a:r>
              <a:rPr lang="ar-IQ" sz="2000" dirty="0" smtClean="0">
                <a:solidFill>
                  <a:srgbClr val="FFFF00"/>
                </a:solidFill>
                <a:latin typeface="Noto Kufi Arabic"/>
              </a:rPr>
              <a:t>3- انتاج محاصيل زراعية امنه خالية من المواد الكيميائية</a:t>
            </a:r>
          </a:p>
          <a:p>
            <a:pPr algn="justLow" rtl="1"/>
            <a:r>
              <a:rPr lang="ar-IQ" sz="2000" dirty="0" smtClean="0">
                <a:solidFill>
                  <a:srgbClr val="FFFF00"/>
                </a:solidFill>
                <a:latin typeface="Noto Kufi Arabic"/>
              </a:rPr>
              <a:t>4- يمكن انشاء النظام في الاراضي الغير صالحة زراعيا</a:t>
            </a:r>
          </a:p>
          <a:p>
            <a:pPr algn="justLow" rtl="1"/>
            <a:r>
              <a:rPr lang="ar-IQ" sz="2000" dirty="0" smtClean="0">
                <a:solidFill>
                  <a:srgbClr val="FFFF00"/>
                </a:solidFill>
                <a:latin typeface="Noto Kufi Arabic"/>
              </a:rPr>
              <a:t>5- امكانية زراعة المحاصيل دون التقييد بالمواسم الزراعية</a:t>
            </a:r>
            <a:endParaRPr lang="ar-IQ" sz="2000" dirty="0">
              <a:solidFill>
                <a:srgbClr val="FFFF00"/>
              </a:solidFill>
              <a:latin typeface="Noto Kufi Arabic"/>
            </a:endParaRPr>
          </a:p>
          <a:p>
            <a:pPr algn="justLow" rtl="1"/>
            <a:r>
              <a:rPr lang="ar-IQ" sz="2000" dirty="0" smtClean="0">
                <a:solidFill>
                  <a:srgbClr val="FFFF00"/>
                </a:solidFill>
                <a:latin typeface="Noto Kufi Arabic"/>
              </a:rPr>
              <a:t>6- سهولة الادارة ولا يحتاج الى ايدي عاملة كثيرة</a:t>
            </a:r>
            <a:endParaRPr lang="en-US" sz="2000" dirty="0">
              <a:solidFill>
                <a:srgbClr val="FFFF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7" y="3398699"/>
            <a:ext cx="8950037" cy="324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3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81000"/>
            <a:ext cx="8382000" cy="3429000"/>
          </a:xfrm>
        </p:spPr>
        <p:txBody>
          <a:bodyPr>
            <a:noAutofit/>
          </a:bodyPr>
          <a:lstStyle/>
          <a:p>
            <a:pPr algn="justLow" rtl="1"/>
            <a:r>
              <a:rPr lang="ar-IQ" sz="2400" b="1" dirty="0" smtClean="0">
                <a:solidFill>
                  <a:srgbClr val="FF0000"/>
                </a:solidFill>
              </a:rPr>
              <a:t>زراعة الريحان </a:t>
            </a:r>
            <a:endParaRPr lang="en-US" sz="2400" b="1" dirty="0" smtClean="0">
              <a:solidFill>
                <a:srgbClr val="FF0000"/>
              </a:solidFill>
            </a:endParaRPr>
          </a:p>
          <a:p>
            <a:pPr algn="justLow" rtl="1"/>
            <a:r>
              <a:rPr lang="ar-IQ" sz="2400" dirty="0" smtClean="0"/>
              <a:t>الريحان هو احد الاعشاب الاكثرشعبية في النمو في وحدات الزراعة ألاحيومائية، وخاصة في الوحدات أحادية المحصول ذات الطابع التجاري الكبير ونظرا لقيمته العالية وارتفاع الطلب عليه والعديد من أصناف الريحان قد تمت تجربتها واختبارها في وحدات الزراعة الاحيومائية بما في ذلك ريحان </a:t>
            </a:r>
            <a:r>
              <a:rPr lang="ar-IQ" sz="2400" dirty="0" smtClean="0">
                <a:solidFill>
                  <a:srgbClr val="FFFF00"/>
                </a:solidFill>
              </a:rPr>
              <a:t>جنوة الايطالي والريحان الحلو والريحان برائحة الليمون والريحان الارجواني</a:t>
            </a:r>
            <a:r>
              <a:rPr lang="ar-IQ" sz="2400" dirty="0" smtClean="0"/>
              <a:t> ونظرا لامتصاصه العالي للنتروجين ُتوخى الحذر لتجنب نضوب المغذيات المفرط من المياه يعد الريحان نباتا مثاليا للزراعة ألاحيومائية.</a:t>
            </a:r>
            <a:endParaRPr lang="en-US" sz="2400" dirty="0" smtClean="0"/>
          </a:p>
          <a:p>
            <a:pPr algn="justLow" rtl="1"/>
            <a:r>
              <a:rPr lang="ar-IQ" sz="2400" b="1" dirty="0" smtClean="0">
                <a:solidFill>
                  <a:srgbClr val="FF0000"/>
                </a:solidFill>
              </a:rPr>
              <a:t>إرشادات الزراعة: </a:t>
            </a:r>
            <a:endParaRPr lang="en-US" sz="2400" b="1" dirty="0" smtClean="0">
              <a:solidFill>
                <a:srgbClr val="FF0000"/>
              </a:solidFill>
            </a:endParaRPr>
          </a:p>
          <a:p>
            <a:pPr algn="justLow" rtl="1"/>
            <a:r>
              <a:rPr lang="ar-IQ" sz="2400" dirty="0" smtClean="0"/>
              <a:t>ينبغي زرع الشتلات الجديدة في وحدة الزراعة ألاحيومائية عندما يصبح للشتلات 4</a:t>
            </a:r>
            <a:r>
              <a:rPr lang="ar-IQ" sz="2400" dirty="0" smtClean="0">
                <a:solidFill>
                  <a:srgbClr val="FFFF00"/>
                </a:solidFill>
              </a:rPr>
              <a:t>–5 أوراق حقيقية</a:t>
            </a:r>
            <a:r>
              <a:rPr lang="ar-IQ" sz="2400" dirty="0" smtClean="0"/>
              <a:t>. ويمكن أن يتأثر الريحان بمختلف الامراض الفطرية بما في ذلك </a:t>
            </a:r>
            <a:r>
              <a:rPr lang="ar-IQ" sz="2400" dirty="0" smtClean="0">
                <a:solidFill>
                  <a:srgbClr val="FFFF00"/>
                </a:solidFill>
              </a:rPr>
              <a:t>الذبول الفيوزاريومي والعفن الرمادي والبقعة السوداء</a:t>
            </a:r>
            <a:r>
              <a:rPr lang="ar-IQ" sz="2400" dirty="0" smtClean="0"/>
              <a:t> خاصة في ظل درجات حرارة دون المستوى المثالي وظروف الرطوبة </a:t>
            </a:r>
            <a:r>
              <a:rPr lang="ar-IQ" sz="2400" dirty="0" smtClean="0"/>
              <a:t>العالية </a:t>
            </a:r>
            <a:r>
              <a:rPr lang="ar-IQ" sz="2400" dirty="0" smtClean="0"/>
              <a:t>وتساعد التهوية ودرجات حرارة المياه الاعلى من °21م ليلا ونهارا على تقليل إلاجهاد في النبات وإلاصابة بالامراض.</a:t>
            </a:r>
            <a:endParaRPr lang="en-US" sz="2400" dirty="0"/>
          </a:p>
        </p:txBody>
      </p:sp>
    </p:spTree>
    <p:extLst>
      <p:ext uri="{BB962C8B-B14F-4D97-AF65-F5344CB8AC3E}">
        <p14:creationId xmlns:p14="http://schemas.microsoft.com/office/powerpoint/2010/main" val="131124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839200" cy="3170099"/>
          </a:xfrm>
          <a:prstGeom prst="rect">
            <a:avLst/>
          </a:prstGeom>
        </p:spPr>
        <p:txBody>
          <a:bodyPr wrap="square">
            <a:spAutoFit/>
          </a:bodyPr>
          <a:lstStyle/>
          <a:p>
            <a:pPr algn="justLow" rtl="1"/>
            <a:r>
              <a:rPr lang="ar-IQ" sz="2400" b="1" dirty="0" smtClean="0"/>
              <a:t>زراعة القرنابيط : القرنابيط نبات ذو قيمة عالية وهو من المحاصيل الشتوية التي تنمو وتزدهرفي وحدات سرير وسائط النمو مع تباعد كاف بين الشتلات ويتطلب القرنابيط درجة مرتفعة نسبيا من العناصر الغذائية والنباتات تتفاعل بإيجابية لتركيزات عالية من النتروجين والفوسفور ومن بين العناصر الغذائية ُيعد </a:t>
            </a:r>
            <a:r>
              <a:rPr lang="ar-IQ" sz="2400" b="1" dirty="0" smtClean="0">
                <a:solidFill>
                  <a:srgbClr val="FFFF00"/>
                </a:solidFill>
              </a:rPr>
              <a:t>البوتاسيوم والكالسيوم </a:t>
            </a:r>
            <a:r>
              <a:rPr lang="ar-IQ" sz="2400" b="1" dirty="0" smtClean="0"/>
              <a:t>عنصران مهمان لانتاج القرنابيط. </a:t>
            </a:r>
          </a:p>
          <a:p>
            <a:pPr algn="justLow" rtl="1"/>
            <a:r>
              <a:rPr lang="ar-IQ" sz="2000" b="1" dirty="0" smtClean="0">
                <a:solidFill>
                  <a:srgbClr val="FF0000"/>
                </a:solidFill>
              </a:rPr>
              <a:t>إرشادات الزراعة</a:t>
            </a:r>
            <a:r>
              <a:rPr lang="ar-IQ" sz="2000" b="1" dirty="0" smtClean="0"/>
              <a:t>: تنبت البذور في صواني التنبيت في 20–°25م ومن الاحسن العمل على تزويدها بأشعة الشمس المباشرة في وقت مبكر من بدء مراحل الشتلات لكي تصبح النباتات طويلة الساق وعندما تكون النباتات بعمر 3–5 أسابيع ولها 4–5 أوراق حقيقية فأبدأ بزرعها في النظام الزراعي الاحيومائي بمسافات حوالي 50 سم عن بعضها البعض</a:t>
            </a:r>
            <a:endParaRPr lang="en-US" sz="2000" b="1" dirty="0"/>
          </a:p>
        </p:txBody>
      </p:sp>
      <p:pic>
        <p:nvPicPr>
          <p:cNvPr id="1026" name="Picture 2" descr="C:\Users\ppl\Desktop\اكوابونيك\photo_2023-12-21_07-5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398699"/>
            <a:ext cx="3009900" cy="31568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364062"/>
            <a:ext cx="2669221" cy="319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297" y="3398699"/>
            <a:ext cx="2988950" cy="315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61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2862322"/>
          </a:xfrm>
          <a:prstGeom prst="rect">
            <a:avLst/>
          </a:prstGeom>
        </p:spPr>
        <p:txBody>
          <a:bodyPr wrap="square">
            <a:spAutoFit/>
          </a:bodyPr>
          <a:lstStyle/>
          <a:p>
            <a:pPr algn="justLow" rtl="1"/>
            <a:r>
              <a:rPr lang="ar-IQ" sz="2000" dirty="0" smtClean="0"/>
              <a:t>زراعة الخس </a:t>
            </a:r>
          </a:p>
          <a:p>
            <a:pPr algn="justLow" rtl="1"/>
            <a:r>
              <a:rPr lang="ar-IQ" sz="2000" dirty="0" smtClean="0"/>
              <a:t>ينمو الخس جيدا بشكل خاص في الزراعة الاحيومائية نظرا لتركيز العناصرالغذائية المثلى ويمكن زراعة العديد من الاصناف في الزراعة ألاحيومائية</a:t>
            </a:r>
          </a:p>
          <a:p>
            <a:pPr algn="justLow" rtl="1"/>
            <a:r>
              <a:rPr lang="ar-IQ" sz="2000" b="1" dirty="0" smtClean="0">
                <a:solidFill>
                  <a:srgbClr val="FF0000"/>
                </a:solidFill>
              </a:rPr>
              <a:t>ارشادات الزراعة</a:t>
            </a:r>
            <a:r>
              <a:rPr lang="ar-IQ" sz="2000" dirty="0" smtClean="0"/>
              <a:t>: يمكن زراعة الشتلات في وحدات الزراعة الاحيومائية خلال </a:t>
            </a:r>
            <a:r>
              <a:rPr lang="ar-IQ" sz="2000" dirty="0" smtClean="0">
                <a:solidFill>
                  <a:srgbClr val="FFFF00"/>
                </a:solidFill>
              </a:rPr>
              <a:t>ثلاثة أسابيع </a:t>
            </a:r>
            <a:r>
              <a:rPr lang="ar-IQ" sz="2000" dirty="0" smtClean="0"/>
              <a:t>عندما يصبح النباتات يحتوي</a:t>
            </a:r>
            <a:r>
              <a:rPr lang="ar-IQ" sz="2000" dirty="0" smtClean="0">
                <a:solidFill>
                  <a:srgbClr val="FFFF00"/>
                </a:solidFill>
              </a:rPr>
              <a:t>2–3</a:t>
            </a:r>
            <a:r>
              <a:rPr lang="ar-IQ" sz="2000" dirty="0" smtClean="0"/>
              <a:t> أوراق حقيقية </a:t>
            </a:r>
            <a:r>
              <a:rPr lang="ar-IQ" sz="2000" dirty="0" smtClean="0">
                <a:solidFill>
                  <a:srgbClr val="FFFF00"/>
                </a:solidFill>
              </a:rPr>
              <a:t>والاخصاب التكميلي بالفوسفور </a:t>
            </a:r>
            <a:r>
              <a:rPr lang="ar-IQ" sz="2000" dirty="0" smtClean="0"/>
              <a:t>للشتلات في الاسبوعين الثاني والثالث يحسن من نمو الجذور، ويبعد الاجهاد في النبات عند إعادة الزراعة في الوحدة وكذلك فإن عملية تصلب النبات من خلال تعريض الشتلات لدرجات حرارة اكثر برودة وأشعة الشمس المباشرولمدة 3–5 أيام قبل الزرع يؤدي الى ارتفاع معدلات البقاء للشتلات </a:t>
            </a:r>
            <a:r>
              <a:rPr lang="ar-IQ" sz="2000" dirty="0" smtClean="0">
                <a:solidFill>
                  <a:srgbClr val="FF0000"/>
                </a:solidFill>
              </a:rPr>
              <a:t>وعندما تقوم بزراعة الخس في الطقس الحارقم بوضع تظليل بسيط على النباتات لمدة 2–3 أيام لتجنب الاجهاد المائي ولتحقيق الهشاشة في الاوراق وطعم أوراق الخس الحلو</a:t>
            </a:r>
            <a:r>
              <a:rPr lang="ar-IQ" sz="2000" dirty="0" smtClean="0"/>
              <a:t>.</a:t>
            </a: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938522"/>
            <a:ext cx="8915400" cy="381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08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91600" cy="2862322"/>
          </a:xfrm>
          <a:prstGeom prst="rect">
            <a:avLst/>
          </a:prstGeom>
        </p:spPr>
        <p:txBody>
          <a:bodyPr wrap="square">
            <a:spAutoFit/>
          </a:bodyPr>
          <a:lstStyle/>
          <a:p>
            <a:pPr algn="justLow" rtl="1"/>
            <a:r>
              <a:rPr lang="ar-IQ" sz="2000" b="1" dirty="0" smtClean="0">
                <a:solidFill>
                  <a:srgbClr val="FF0000"/>
                </a:solidFill>
              </a:rPr>
              <a:t>العائلة القرعية</a:t>
            </a:r>
            <a:r>
              <a:rPr lang="ar-IQ" sz="2000" dirty="0" smtClean="0">
                <a:solidFill>
                  <a:srgbClr val="FF0000"/>
                </a:solidFill>
              </a:rPr>
              <a:t>: </a:t>
            </a:r>
          </a:p>
          <a:p>
            <a:pPr algn="justLow" rtl="1"/>
            <a:r>
              <a:rPr lang="ar-IQ" sz="2000" dirty="0" smtClean="0"/>
              <a:t>مثل الخياروالطرح والسكواش والكوسة والبطيخ وهي خضروات صيفية ممتازة عالية القيمة حيث إنها مثالية للنمو في وحدات الزراعة الاحيومائية</a:t>
            </a:r>
            <a:endParaRPr lang="en-US" sz="2000" dirty="0" smtClean="0"/>
          </a:p>
          <a:p>
            <a:pPr algn="justLow" rtl="1"/>
            <a:r>
              <a:rPr lang="ar-IQ" sz="2000" b="1" dirty="0" smtClean="0">
                <a:solidFill>
                  <a:srgbClr val="FF0000"/>
                </a:solidFill>
              </a:rPr>
              <a:t>ارشادات الزراعة: </a:t>
            </a:r>
            <a:r>
              <a:rPr lang="ar-IQ" sz="2000" dirty="0" smtClean="0"/>
              <a:t>يمكن زرع شتلات الخيار خلال 2–3 أسابيع في مرحلة 4–5ورقات وأنها تنمو بسرعة كبيرة وأنها تعتبر ممارسة جيدة للحد من الزيادة أو التمدد الخضري وتحويل العناصر  الغذائية الى اثمار عن طريق </a:t>
            </a:r>
            <a:r>
              <a:rPr lang="ar-IQ" sz="2000" dirty="0" smtClean="0">
                <a:solidFill>
                  <a:srgbClr val="FFFF00"/>
                </a:solidFill>
              </a:rPr>
              <a:t>قطع القمة الجذعية </a:t>
            </a:r>
            <a:r>
              <a:rPr lang="ar-IQ" sz="2000" dirty="0" smtClean="0"/>
              <a:t>عندما يصبح الجذع طوله مترين. </a:t>
            </a:r>
            <a:r>
              <a:rPr lang="ar-IQ" sz="2000" dirty="0" smtClean="0">
                <a:solidFill>
                  <a:srgbClr val="FFFF00"/>
                </a:solidFill>
              </a:rPr>
              <a:t>أن </a:t>
            </a:r>
            <a:r>
              <a:rPr lang="ar-IQ" sz="2000" dirty="0" smtClean="0">
                <a:solidFill>
                  <a:srgbClr val="FFFF00"/>
                </a:solidFill>
              </a:rPr>
              <a:t>إزالة الفروع الجانبية </a:t>
            </a:r>
            <a:r>
              <a:rPr lang="ar-IQ" sz="2000" dirty="0" smtClean="0"/>
              <a:t>توفر التهوية المناسبة. ومزيدا من استطالة النباتات ويمكن الحصول عليه بواسطة ترك البراعم الابعد الذين يخرجان من الساق الرئيسية ويتم تشجيع النباتات على مزيد من الانتاج من خلال الحصاد المنتظم للثماربحجم التسويق .</a:t>
            </a:r>
            <a:endParaRPr lang="en-US" sz="2000" dirty="0" smtClean="0"/>
          </a:p>
          <a:p>
            <a:pPr algn="justLow" rtl="1"/>
            <a:endParaRPr lang="en-US" sz="2000" dirty="0"/>
          </a:p>
        </p:txBody>
      </p:sp>
      <p:pic>
        <p:nvPicPr>
          <p:cNvPr id="3074" name="Picture 2" descr="C:\Users\ppl\Desktop\اكوابونيك\photo_2023-12-21_07-4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4191000" cy="3860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pl\Desktop\اكوابونيك\photo_2023-12-21_07-48-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709" y="2755405"/>
            <a:ext cx="4239491" cy="387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24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8991600" cy="3477875"/>
          </a:xfrm>
          <a:prstGeom prst="rect">
            <a:avLst/>
          </a:prstGeom>
        </p:spPr>
        <p:txBody>
          <a:bodyPr wrap="square">
            <a:spAutoFit/>
          </a:bodyPr>
          <a:lstStyle/>
          <a:p>
            <a:pPr algn="justLow" rtl="1"/>
            <a:r>
              <a:rPr lang="ar-IQ" sz="2000" b="1" dirty="0" smtClean="0">
                <a:solidFill>
                  <a:srgbClr val="FF0000"/>
                </a:solidFill>
              </a:rPr>
              <a:t>زراعة الباذنجان </a:t>
            </a:r>
            <a:r>
              <a:rPr lang="ar-IQ" sz="2000" dirty="0" smtClean="0">
                <a:solidFill>
                  <a:srgbClr val="FF0000"/>
                </a:solidFill>
              </a:rPr>
              <a:t>: </a:t>
            </a:r>
          </a:p>
          <a:p>
            <a:pPr algn="justLow" rtl="1"/>
            <a:r>
              <a:rPr lang="ar-IQ" sz="2000" dirty="0" smtClean="0"/>
              <a:t>الباذنجان هو نبات صيفي مثمر ينمو جيدا في انظمة الزراعة الاحيومائية نظرا للنمو العميق لنظم الجذور ويمكن أن تنتج النبتة 10– 15 ثمرات وبعائد اجمالي من 3–7 كغم. وللباذنجان متطلبات عالية من </a:t>
            </a:r>
            <a:r>
              <a:rPr lang="ar-IQ" sz="2000" dirty="0" smtClean="0">
                <a:solidFill>
                  <a:srgbClr val="FFFF00"/>
                </a:solidFill>
              </a:rPr>
              <a:t>النتروجين والبوتاسيوم</a:t>
            </a:r>
            <a:endParaRPr lang="en-US" sz="2000" dirty="0" smtClean="0">
              <a:solidFill>
                <a:srgbClr val="FFFF00"/>
              </a:solidFill>
            </a:endParaRPr>
          </a:p>
          <a:p>
            <a:pPr algn="justLow" rtl="1"/>
            <a:r>
              <a:rPr lang="ar-IQ" sz="2000" b="1" dirty="0" smtClean="0">
                <a:solidFill>
                  <a:srgbClr val="FF0000"/>
                </a:solidFill>
              </a:rPr>
              <a:t>ارشادات الزراعة</a:t>
            </a:r>
            <a:r>
              <a:rPr lang="ar-IQ" sz="2000" dirty="0" smtClean="0"/>
              <a:t>: تنبت البذور خلال 8–10 أيام في درجات الحرارة الدافئة 26–°30م ويمكن زرع الشتلات عندما يصبح بها 4–5 ورقات وعندما ترتفع درجات الحرارة في فصل الربيع قرب نهاية موسم الصيف ابدأ بإزالة الازهار الجديدة التي تظهر لصالح نضج الثمرة القائمة  وفي نهاية هذا الموسم يمكن أن يتم تجريد النباتات (تشذيب) بشكل كبير عند 20–30 سم من خلال  ترك الفروع الثالثة فقط. وهذه طريقة تعيق المحصول دون إزالة النباتات أثناء المواسم الغير مؤاتية في الشتاء والصيف ويتيح للمحصول بالبدء فيالانتاج بعد ذلك. ويمكن زراعة النباتات بدون تشذيب ومع ذلك ففي المساحات المحدودة أو في البيوت المحمية يمكن إدارة الفروع بواسطة الخيوط العمودية.</a:t>
            </a:r>
            <a:endParaRPr lang="en-US" sz="2000" dirty="0"/>
          </a:p>
        </p:txBody>
      </p:sp>
      <p:pic>
        <p:nvPicPr>
          <p:cNvPr id="4100" name="Picture 4" descr="C:\Users\ppl\Desktop\اكوابونيك\photo_2023-12-21_07-42-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56" y="3657601"/>
            <a:ext cx="4343399" cy="2971799"/>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ppl\Desktop\اكوابونيك\photo_2023-12-21_07-46-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145" y="3633357"/>
            <a:ext cx="4509655" cy="299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68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839200" cy="1631216"/>
          </a:xfrm>
          <a:prstGeom prst="rect">
            <a:avLst/>
          </a:prstGeom>
        </p:spPr>
        <p:txBody>
          <a:bodyPr wrap="square">
            <a:spAutoFit/>
          </a:bodyPr>
          <a:lstStyle/>
          <a:p>
            <a:pPr algn="justLow" rtl="1"/>
            <a:r>
              <a:rPr lang="ar-IQ" sz="2000" b="1" dirty="0">
                <a:solidFill>
                  <a:srgbClr val="FF0000"/>
                </a:solidFill>
              </a:rPr>
              <a:t>زراعة الفلفل </a:t>
            </a:r>
            <a:endParaRPr lang="en-US" sz="2000" b="1" dirty="0" smtClean="0">
              <a:solidFill>
                <a:srgbClr val="FF0000"/>
              </a:solidFill>
            </a:endParaRPr>
          </a:p>
          <a:p>
            <a:pPr algn="justLow" rtl="1"/>
            <a:r>
              <a:rPr lang="ar-IQ" sz="2000" b="1" dirty="0" smtClean="0"/>
              <a:t>هناك </a:t>
            </a:r>
            <a:r>
              <a:rPr lang="ar-IQ" sz="2000" b="1" dirty="0"/>
              <a:t>العديد من أصناف </a:t>
            </a:r>
            <a:r>
              <a:rPr lang="ar-IQ" sz="2000" b="1" dirty="0" smtClean="0"/>
              <a:t>الفلفل </a:t>
            </a:r>
            <a:r>
              <a:rPr lang="ar-IQ" sz="2000" b="1" dirty="0"/>
              <a:t>كل منها متفاوت </a:t>
            </a:r>
            <a:r>
              <a:rPr lang="ar-IQ" sz="2000" b="1" dirty="0" smtClean="0"/>
              <a:t>في </a:t>
            </a:r>
            <a:r>
              <a:rPr lang="ar-IQ" sz="2000" b="1" dirty="0"/>
              <a:t>اللون ودرجة ْ </a:t>
            </a:r>
            <a:r>
              <a:rPr lang="ar-IQ" sz="2000" b="1" dirty="0" smtClean="0"/>
              <a:t>الحرارة </a:t>
            </a:r>
            <a:r>
              <a:rPr lang="ar-IQ" sz="2000" b="1" dirty="0"/>
              <a:t>ولكن من </a:t>
            </a:r>
            <a:r>
              <a:rPr lang="ar-IQ" sz="2000" b="1" dirty="0">
                <a:solidFill>
                  <a:srgbClr val="FFFF00"/>
                </a:solidFill>
              </a:rPr>
              <a:t>الفلفل الحلو </a:t>
            </a:r>
            <a:r>
              <a:rPr lang="ar-IQ" sz="2000" b="1" dirty="0" smtClean="0">
                <a:solidFill>
                  <a:srgbClr val="FFFF00"/>
                </a:solidFill>
              </a:rPr>
              <a:t>الى </a:t>
            </a:r>
            <a:r>
              <a:rPr lang="ar-IQ" sz="2000" b="1" dirty="0">
                <a:solidFill>
                  <a:srgbClr val="FFFF00"/>
                </a:solidFill>
              </a:rPr>
              <a:t>الفلفل الحار </a:t>
            </a:r>
            <a:r>
              <a:rPr lang="ar-IQ" sz="2000" b="1" dirty="0" smtClean="0">
                <a:solidFill>
                  <a:srgbClr val="FFFF00"/>
                </a:solidFill>
              </a:rPr>
              <a:t>(هالبينو) </a:t>
            </a:r>
            <a:r>
              <a:rPr lang="ar-IQ" sz="2000" b="1" dirty="0">
                <a:solidFill>
                  <a:srgbClr val="FFFF00"/>
                </a:solidFill>
              </a:rPr>
              <a:t>أو فليفلة </a:t>
            </a:r>
            <a:r>
              <a:rPr lang="ar-IQ" sz="2000" b="1" dirty="0" smtClean="0">
                <a:solidFill>
                  <a:srgbClr val="FFFF00"/>
                </a:solidFill>
              </a:rPr>
              <a:t>(كايني) </a:t>
            </a:r>
            <a:r>
              <a:rPr lang="ar-IQ" sz="2000" b="1" dirty="0">
                <a:solidFill>
                  <a:srgbClr val="FFFF00"/>
                </a:solidFill>
              </a:rPr>
              <a:t>كلها قابلة </a:t>
            </a:r>
            <a:r>
              <a:rPr lang="ar-IQ" sz="2000" b="1" dirty="0" smtClean="0">
                <a:solidFill>
                  <a:srgbClr val="FFFF00"/>
                </a:solidFill>
              </a:rPr>
              <a:t>الى ان </a:t>
            </a:r>
            <a:r>
              <a:rPr lang="ar-IQ" sz="2000" b="1" dirty="0">
                <a:solidFill>
                  <a:srgbClr val="FFFF00"/>
                </a:solidFill>
              </a:rPr>
              <a:t>تنمو </a:t>
            </a:r>
            <a:r>
              <a:rPr lang="ar-IQ" sz="2000" b="1" dirty="0" smtClean="0">
                <a:solidFill>
                  <a:srgbClr val="FFFF00"/>
                </a:solidFill>
              </a:rPr>
              <a:t>في الزراعة األحيومائية</a:t>
            </a:r>
            <a:r>
              <a:rPr lang="ar-IQ" sz="2000" b="1" dirty="0" smtClean="0"/>
              <a:t> </a:t>
            </a:r>
            <a:r>
              <a:rPr lang="ar-IQ" sz="2000" b="1" dirty="0"/>
              <a:t>وزراعة الفلفل تتناسب </a:t>
            </a:r>
            <a:r>
              <a:rPr lang="ar-IQ" sz="2000" b="1" dirty="0" smtClean="0"/>
              <a:t>اكثر </a:t>
            </a:r>
            <a:r>
              <a:rPr lang="ar-IQ" sz="2000" b="1" dirty="0"/>
              <a:t>مع طريقة </a:t>
            </a:r>
            <a:r>
              <a:rPr lang="ar-IQ" sz="2000" b="1" dirty="0" smtClean="0">
                <a:solidFill>
                  <a:srgbClr val="FFFF00"/>
                </a:solidFill>
              </a:rPr>
              <a:t>سرير </a:t>
            </a:r>
            <a:r>
              <a:rPr lang="ar-IQ" sz="2000" b="1" dirty="0">
                <a:solidFill>
                  <a:srgbClr val="FFFF00"/>
                </a:solidFill>
              </a:rPr>
              <a:t>وسائط </a:t>
            </a:r>
            <a:r>
              <a:rPr lang="ar-IQ" sz="2000" b="1" dirty="0" smtClean="0">
                <a:solidFill>
                  <a:srgbClr val="FFFF00"/>
                </a:solidFill>
              </a:rPr>
              <a:t>النمو </a:t>
            </a:r>
            <a:r>
              <a:rPr lang="ar-IQ" sz="2000" b="1" dirty="0"/>
              <a:t>ولكنها قد تنمو </a:t>
            </a:r>
            <a:r>
              <a:rPr lang="ar-IQ" sz="2000" b="1" dirty="0" smtClean="0"/>
              <a:t>أيضا في أنابيب </a:t>
            </a:r>
            <a:r>
              <a:rPr lang="ar-IQ" sz="2000" b="1" dirty="0"/>
              <a:t>النمو </a:t>
            </a:r>
            <a:r>
              <a:rPr lang="ar-IQ" sz="2000" b="1" dirty="0" smtClean="0"/>
              <a:t>في </a:t>
            </a:r>
            <a:r>
              <a:rPr lang="ar-IQ" sz="2000" b="1" dirty="0">
                <a:solidFill>
                  <a:srgbClr val="FFFF00"/>
                </a:solidFill>
              </a:rPr>
              <a:t>تقنية غشاء </a:t>
            </a:r>
            <a:r>
              <a:rPr lang="ar-IQ" sz="2000" b="1" dirty="0" smtClean="0">
                <a:solidFill>
                  <a:srgbClr val="FFFF00"/>
                </a:solidFill>
              </a:rPr>
              <a:t>المغذيات (</a:t>
            </a:r>
            <a:r>
              <a:rPr lang="en-US" sz="2000" b="1" dirty="0" smtClean="0">
                <a:solidFill>
                  <a:srgbClr val="FFFF00"/>
                </a:solidFill>
              </a:rPr>
              <a:t>(NFT</a:t>
            </a:r>
            <a:r>
              <a:rPr lang="ar-IQ" sz="2000" b="1" dirty="0" smtClean="0">
                <a:solidFill>
                  <a:srgbClr val="FFFF00"/>
                </a:solidFill>
              </a:rPr>
              <a:t>التي </a:t>
            </a:r>
            <a:r>
              <a:rPr lang="ar-IQ" sz="2000" b="1" dirty="0">
                <a:solidFill>
                  <a:srgbClr val="FFFF00"/>
                </a:solidFill>
              </a:rPr>
              <a:t>هي بقطر 11 </a:t>
            </a:r>
            <a:r>
              <a:rPr lang="ar-IQ" sz="2000" b="1" dirty="0" smtClean="0">
                <a:solidFill>
                  <a:srgbClr val="FFFF00"/>
                </a:solidFill>
              </a:rPr>
              <a:t>سم </a:t>
            </a:r>
            <a:r>
              <a:rPr lang="ar-IQ" sz="2000" b="1" dirty="0">
                <a:solidFill>
                  <a:srgbClr val="FFFF00"/>
                </a:solidFill>
              </a:rPr>
              <a:t>إذا ما أعطيت النبتة الدعم </a:t>
            </a:r>
            <a:r>
              <a:rPr lang="ar-IQ" sz="2000" b="1" dirty="0" smtClean="0">
                <a:solidFill>
                  <a:srgbClr val="FFFF00"/>
                </a:solidFill>
              </a:rPr>
              <a:t>اإلضامن.</a:t>
            </a:r>
            <a:endParaRPr lang="en-US" sz="2000" b="1" dirty="0">
              <a:solidFill>
                <a:srgbClr val="FFFF00"/>
              </a:solidFill>
            </a:endParaRPr>
          </a:p>
        </p:txBody>
      </p:sp>
      <p:sp>
        <p:nvSpPr>
          <p:cNvPr id="3" name="Rectangle 2"/>
          <p:cNvSpPr/>
          <p:nvPr/>
        </p:nvSpPr>
        <p:spPr>
          <a:xfrm>
            <a:off x="76200" y="1859340"/>
            <a:ext cx="8839200" cy="1938992"/>
          </a:xfrm>
          <a:prstGeom prst="rect">
            <a:avLst/>
          </a:prstGeom>
        </p:spPr>
        <p:txBody>
          <a:bodyPr wrap="square">
            <a:spAutoFit/>
          </a:bodyPr>
          <a:lstStyle/>
          <a:p>
            <a:pPr algn="justLow" rtl="1"/>
            <a:r>
              <a:rPr lang="ar-IQ" sz="2000" b="1" dirty="0">
                <a:solidFill>
                  <a:srgbClr val="FF0000"/>
                </a:solidFill>
              </a:rPr>
              <a:t>إرشادات الزراعة: </a:t>
            </a:r>
            <a:r>
              <a:rPr lang="ar-IQ" sz="2000" b="1" dirty="0"/>
              <a:t>قم بزرع </a:t>
            </a:r>
            <a:r>
              <a:rPr lang="ar-IQ" sz="2000" b="1" dirty="0" smtClean="0"/>
              <a:t>الشتلات في الوحدة </a:t>
            </a:r>
            <a:r>
              <a:rPr lang="ar-IQ" sz="2000" b="1" dirty="0"/>
              <a:t>عندما تكون لديها </a:t>
            </a:r>
            <a:r>
              <a:rPr lang="ar-IQ" sz="2000" b="1" dirty="0" smtClean="0"/>
              <a:t>(6–8) أوراق </a:t>
            </a:r>
            <a:r>
              <a:rPr lang="ar-IQ" sz="2000" b="1" dirty="0"/>
              <a:t>حقيقية </a:t>
            </a:r>
            <a:r>
              <a:rPr lang="ar-IQ" sz="2000" b="1" dirty="0" smtClean="0"/>
              <a:t>في </a:t>
            </a:r>
            <a:r>
              <a:rPr lang="ar-IQ" sz="2000" b="1" dirty="0"/>
              <a:t>أقرب وقت تكون فيه درجات الحرارة </a:t>
            </a:r>
            <a:r>
              <a:rPr lang="ar-IQ" sz="2000" b="1" dirty="0" smtClean="0"/>
              <a:t>الليل  </a:t>
            </a:r>
            <a:r>
              <a:rPr lang="ar-IQ" sz="2000" b="1" dirty="0"/>
              <a:t>مستقرة وفوق </a:t>
            </a:r>
            <a:r>
              <a:rPr lang="ar-IQ" sz="2000" b="1" dirty="0" smtClean="0"/>
              <a:t>°10م </a:t>
            </a:r>
            <a:r>
              <a:rPr lang="ar-IQ" sz="2000" b="1" dirty="0"/>
              <a:t>وقم بوضع دعامات من </a:t>
            </a:r>
            <a:r>
              <a:rPr lang="ar-IQ" sz="2000" b="1" dirty="0" smtClean="0"/>
              <a:t>الاعمدة للنباتات </a:t>
            </a:r>
            <a:r>
              <a:rPr lang="ar-IQ" sz="2000" b="1" dirty="0"/>
              <a:t>الكثيفة ذات </a:t>
            </a:r>
            <a:r>
              <a:rPr lang="ar-IQ" sz="2000" b="1" dirty="0" smtClean="0"/>
              <a:t>عوائد الثمارالثقيلة </a:t>
            </a:r>
            <a:r>
              <a:rPr lang="ar-IQ" sz="2000" b="1" dirty="0"/>
              <a:t>أو بواسطة خيوط عمودية </a:t>
            </a:r>
            <a:r>
              <a:rPr lang="ar-IQ" sz="2000" b="1" dirty="0" smtClean="0"/>
              <a:t>تتدلى </a:t>
            </a:r>
            <a:r>
              <a:rPr lang="ar-IQ" sz="2000" b="1" dirty="0"/>
              <a:t>من </a:t>
            </a:r>
            <a:r>
              <a:rPr lang="ar-IQ" sz="2000" b="1" dirty="0" smtClean="0"/>
              <a:t>انابيب  الحديد واسحبها </a:t>
            </a:r>
            <a:r>
              <a:rPr lang="ar-IQ" sz="2000" b="1" dirty="0"/>
              <a:t>أفقيا فوق الوحدة. أما بالنسبة </a:t>
            </a:r>
            <a:r>
              <a:rPr lang="ar-IQ" sz="2000" b="1" dirty="0">
                <a:solidFill>
                  <a:srgbClr val="FFFF00"/>
                </a:solidFill>
              </a:rPr>
              <a:t>للفلفل الحلو </a:t>
            </a:r>
            <a:r>
              <a:rPr lang="ar-IQ" sz="2000" b="1" dirty="0" smtClean="0">
                <a:solidFill>
                  <a:srgbClr val="FFFF00"/>
                </a:solidFill>
              </a:rPr>
              <a:t>الاحمر </a:t>
            </a:r>
            <a:r>
              <a:rPr lang="ar-IQ" sz="2000" b="1" dirty="0"/>
              <a:t>فاترك </a:t>
            </a:r>
            <a:r>
              <a:rPr lang="ar-IQ" sz="2000" b="1" dirty="0" smtClean="0"/>
              <a:t>الثمار الخضراء في النباتات </a:t>
            </a:r>
            <a:r>
              <a:rPr lang="ar-IQ" sz="2000" b="1" dirty="0"/>
              <a:t>حتى تنضج وتتحول </a:t>
            </a:r>
            <a:r>
              <a:rPr lang="ar-IQ" sz="2000" b="1" dirty="0" smtClean="0"/>
              <a:t>الى اللون الاحمر </a:t>
            </a:r>
            <a:r>
              <a:rPr lang="ar-IQ" sz="2000" b="1" dirty="0"/>
              <a:t>وقم بقطف الزهور القليلة </a:t>
            </a:r>
            <a:r>
              <a:rPr lang="ar-IQ" sz="2000" b="1" dirty="0" smtClean="0"/>
              <a:t>الاولى التي تظهرعلى النبات </a:t>
            </a:r>
            <a:r>
              <a:rPr lang="ar-IQ" sz="2000" b="1" dirty="0"/>
              <a:t>من أجل تشجيع </a:t>
            </a:r>
            <a:r>
              <a:rPr lang="ar-IQ" sz="2000" b="1" dirty="0" smtClean="0"/>
              <a:t>المزيد </a:t>
            </a:r>
            <a:r>
              <a:rPr lang="ar-IQ" sz="2000" b="1" dirty="0"/>
              <a:t>من النمو للنبتة. </a:t>
            </a:r>
            <a:r>
              <a:rPr lang="ar-IQ" sz="2000" b="1" dirty="0" smtClean="0"/>
              <a:t>وفي </a:t>
            </a:r>
            <a:r>
              <a:rPr lang="ar-IQ" sz="2000" b="1" dirty="0"/>
              <a:t>حالة </a:t>
            </a:r>
            <a:r>
              <a:rPr lang="ar-IQ" sz="2000" b="1" dirty="0" smtClean="0"/>
              <a:t>الاثمار المفرط </a:t>
            </a:r>
            <a:r>
              <a:rPr lang="ar-IQ" sz="2000" b="1" dirty="0"/>
              <a:t>قم بتقليل عدد </a:t>
            </a:r>
            <a:r>
              <a:rPr lang="ar-IQ" sz="2000" b="1" dirty="0" smtClean="0"/>
              <a:t>الازهار </a:t>
            </a:r>
            <a:r>
              <a:rPr lang="ar-IQ" sz="2000" b="1" dirty="0"/>
              <a:t>لصالح </a:t>
            </a:r>
            <a:r>
              <a:rPr lang="ar-IQ" sz="2000" b="1" dirty="0" smtClean="0"/>
              <a:t>الثمارالنامية </a:t>
            </a:r>
            <a:r>
              <a:rPr lang="ar-IQ" sz="2000" b="1" dirty="0"/>
              <a:t>وذلك </a:t>
            </a:r>
            <a:r>
              <a:rPr lang="ar-IQ" sz="2000" b="1" dirty="0" smtClean="0"/>
              <a:t>لكي </a:t>
            </a:r>
            <a:r>
              <a:rPr lang="ar-IQ" sz="2000" b="1" dirty="0"/>
              <a:t>تصل </a:t>
            </a:r>
            <a:r>
              <a:rPr lang="ar-IQ" sz="2000" b="1" dirty="0" smtClean="0"/>
              <a:t>الى </a:t>
            </a:r>
            <a:r>
              <a:rPr lang="ar-IQ" sz="2000" b="1" dirty="0"/>
              <a:t>الحجم </a:t>
            </a:r>
            <a:r>
              <a:rPr lang="ar-IQ" sz="2000" b="1" dirty="0" smtClean="0"/>
              <a:t>المناسب.</a:t>
            </a:r>
            <a:endParaRPr lang="en-US" b="1" dirty="0"/>
          </a:p>
        </p:txBody>
      </p:sp>
      <p:pic>
        <p:nvPicPr>
          <p:cNvPr id="5123" name="Picture 3" descr="C:\Users\ppl\Desktop\اكوابونيك\photo_2023-12-21_07-46-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751118"/>
            <a:ext cx="27432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ppl\Desktop\اكوابونيك\photo_2023-12-21_07-44-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7164" y="3751119"/>
            <a:ext cx="3200400" cy="310688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ppl\Desktop\اكوابونيك\photo_2023-12-21_07-46-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3751118"/>
            <a:ext cx="28194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26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1754326"/>
          </a:xfrm>
          <a:prstGeom prst="rect">
            <a:avLst/>
          </a:prstGeom>
        </p:spPr>
        <p:txBody>
          <a:bodyPr wrap="square">
            <a:spAutoFit/>
          </a:bodyPr>
          <a:lstStyle/>
          <a:p>
            <a:pPr algn="justLow" rtl="1"/>
            <a:r>
              <a:rPr lang="ar-IQ" b="1" dirty="0">
                <a:solidFill>
                  <a:srgbClr val="FF0000"/>
                </a:solidFill>
              </a:rPr>
              <a:t>زراعة </a:t>
            </a:r>
            <a:r>
              <a:rPr lang="ar-IQ" b="1" dirty="0" smtClean="0">
                <a:solidFill>
                  <a:srgbClr val="FF0000"/>
                </a:solidFill>
              </a:rPr>
              <a:t>الطماطة </a:t>
            </a:r>
          </a:p>
          <a:p>
            <a:pPr algn="justLow" rtl="1"/>
            <a:r>
              <a:rPr lang="ar-IQ" b="1" dirty="0" smtClean="0"/>
              <a:t>الطماطة </a:t>
            </a:r>
            <a:r>
              <a:rPr lang="ar-IQ" b="1" dirty="0"/>
              <a:t>من الخضار الصيفية </a:t>
            </a:r>
            <a:r>
              <a:rPr lang="ar-IQ" b="1" dirty="0" smtClean="0"/>
              <a:t>المثمرة المثمرة </a:t>
            </a:r>
            <a:r>
              <a:rPr lang="ar-IQ" b="1" dirty="0"/>
              <a:t>وتنمو باستخدام جميع طرق الزراعة </a:t>
            </a:r>
            <a:r>
              <a:rPr lang="ar-IQ" b="1" dirty="0" smtClean="0"/>
              <a:t>ألاحيومائيةعلى الرغم </a:t>
            </a:r>
            <a:r>
              <a:rPr lang="ar-IQ" b="1" dirty="0"/>
              <a:t>من أنها تحتاج </a:t>
            </a:r>
            <a:r>
              <a:rPr lang="ar-IQ" b="1" dirty="0" smtClean="0"/>
              <a:t>الى العوامد </a:t>
            </a:r>
            <a:r>
              <a:rPr lang="ar-IQ" b="1" dirty="0"/>
              <a:t>والخيوط </a:t>
            </a:r>
            <a:r>
              <a:rPr lang="ar-IQ" b="1" dirty="0" smtClean="0"/>
              <a:t>الرأسية </a:t>
            </a:r>
            <a:r>
              <a:rPr lang="ar-IQ" b="1" dirty="0"/>
              <a:t>ونظرا للطلب </a:t>
            </a:r>
            <a:r>
              <a:rPr lang="ar-IQ" b="1" dirty="0" smtClean="0"/>
              <a:t>الكبير للطماطة للعناصر الغذائية </a:t>
            </a:r>
            <a:r>
              <a:rPr lang="ar-IQ" b="1" dirty="0"/>
              <a:t>وخاصة</a:t>
            </a:r>
            <a:r>
              <a:rPr lang="ar-IQ" b="1" dirty="0">
                <a:solidFill>
                  <a:srgbClr val="FFFF00"/>
                </a:solidFill>
              </a:rPr>
              <a:t> </a:t>
            </a:r>
            <a:r>
              <a:rPr lang="ar-IQ" b="1" dirty="0" smtClean="0">
                <a:solidFill>
                  <a:srgbClr val="FFFF00"/>
                </a:solidFill>
              </a:rPr>
              <a:t>البوتاسيوم  </a:t>
            </a:r>
            <a:r>
              <a:rPr lang="ar-IQ" b="1" dirty="0"/>
              <a:t>فينبغي </a:t>
            </a:r>
            <a:r>
              <a:rPr lang="ar-IQ" b="1" dirty="0">
                <a:solidFill>
                  <a:srgbClr val="FFFF00"/>
                </a:solidFill>
              </a:rPr>
              <a:t>التخطيط لعدد النباتات </a:t>
            </a:r>
            <a:r>
              <a:rPr lang="ar-IQ" b="1" dirty="0" smtClean="0">
                <a:solidFill>
                  <a:srgbClr val="FFFF00"/>
                </a:solidFill>
              </a:rPr>
              <a:t>في كل </a:t>
            </a:r>
            <a:r>
              <a:rPr lang="ar-IQ" b="1" dirty="0">
                <a:solidFill>
                  <a:srgbClr val="FFFF00"/>
                </a:solidFill>
              </a:rPr>
              <a:t>وحدة إنتاج وفقا للكتلة الحيوية </a:t>
            </a:r>
            <a:r>
              <a:rPr lang="ar-IQ" b="1" dirty="0" smtClean="0">
                <a:solidFill>
                  <a:srgbClr val="FFFF00"/>
                </a:solidFill>
              </a:rPr>
              <a:t>للاسماك وذلك </a:t>
            </a:r>
            <a:r>
              <a:rPr lang="ar-IQ" b="1" dirty="0">
                <a:solidFill>
                  <a:srgbClr val="FFFF00"/>
                </a:solidFill>
              </a:rPr>
              <a:t>لتجنب </a:t>
            </a:r>
            <a:r>
              <a:rPr lang="ar-IQ" b="1" dirty="0" smtClean="0">
                <a:solidFill>
                  <a:srgbClr val="FFFF00"/>
                </a:solidFill>
              </a:rPr>
              <a:t>نقص العناصرالغذائية</a:t>
            </a:r>
            <a:r>
              <a:rPr lang="ar-IQ" b="1" dirty="0" smtClean="0"/>
              <a:t> والتركيز العالي للنتروجين هو </a:t>
            </a:r>
            <a:r>
              <a:rPr lang="ar-IQ" b="1" dirty="0"/>
              <a:t>األفضل </a:t>
            </a:r>
            <a:r>
              <a:rPr lang="ar-IQ" b="1" dirty="0" smtClean="0"/>
              <a:t>للمراحل الاولى لدعم </a:t>
            </a:r>
            <a:r>
              <a:rPr lang="ar-IQ" b="1" dirty="0"/>
              <a:t>النمو </a:t>
            </a:r>
            <a:r>
              <a:rPr lang="ar-IQ" b="1" dirty="0" smtClean="0"/>
              <a:t>الخضري للنباتات </a:t>
            </a:r>
            <a:r>
              <a:rPr lang="ar-IQ" b="1" dirty="0"/>
              <a:t>ومع ذلك ينبغي أن يكون البوتاسيوم </a:t>
            </a:r>
            <a:r>
              <a:rPr lang="ar-IQ" b="1" dirty="0" smtClean="0"/>
              <a:t>متوفرا من </a:t>
            </a:r>
            <a:r>
              <a:rPr lang="ar-IQ" b="1" dirty="0"/>
              <a:t>مرحلة </a:t>
            </a:r>
            <a:r>
              <a:rPr lang="ar-IQ" b="1" dirty="0" smtClean="0"/>
              <a:t>الازهار </a:t>
            </a:r>
            <a:r>
              <a:rPr lang="ar-IQ" b="1" dirty="0"/>
              <a:t>لدعم انعقاد </a:t>
            </a:r>
            <a:r>
              <a:rPr lang="ar-IQ" b="1" dirty="0" smtClean="0"/>
              <a:t>الثمار ونموها. </a:t>
            </a:r>
            <a:endParaRPr lang="en-US" b="1" dirty="0"/>
          </a:p>
        </p:txBody>
      </p:sp>
      <p:sp>
        <p:nvSpPr>
          <p:cNvPr id="3" name="Rectangle 2"/>
          <p:cNvSpPr/>
          <p:nvPr/>
        </p:nvSpPr>
        <p:spPr>
          <a:xfrm>
            <a:off x="173182" y="1935739"/>
            <a:ext cx="8763000" cy="2246769"/>
          </a:xfrm>
          <a:prstGeom prst="rect">
            <a:avLst/>
          </a:prstGeom>
        </p:spPr>
        <p:txBody>
          <a:bodyPr wrap="square">
            <a:spAutoFit/>
          </a:bodyPr>
          <a:lstStyle/>
          <a:p>
            <a:pPr algn="justLow" rtl="1"/>
            <a:r>
              <a:rPr lang="ar-IQ" sz="2000" b="1" dirty="0" smtClean="0">
                <a:solidFill>
                  <a:srgbClr val="FF0000"/>
                </a:solidFill>
              </a:rPr>
              <a:t>ارشادات </a:t>
            </a:r>
            <a:r>
              <a:rPr lang="ar-IQ" sz="2000" b="1" dirty="0">
                <a:solidFill>
                  <a:srgbClr val="FF0000"/>
                </a:solidFill>
              </a:rPr>
              <a:t>الزراعة: </a:t>
            </a:r>
            <a:r>
              <a:rPr lang="ar-IQ" sz="2000" b="1" dirty="0"/>
              <a:t>قم بوضع هياكل الدعم للنباتات قبل </a:t>
            </a:r>
            <a:r>
              <a:rPr lang="ar-IQ" sz="2000" b="1" dirty="0" smtClean="0"/>
              <a:t>الزرع لمنع ضرر الجذر. </a:t>
            </a:r>
            <a:r>
              <a:rPr lang="ar-IQ" sz="2000" b="1" dirty="0"/>
              <a:t>ازرع </a:t>
            </a:r>
            <a:r>
              <a:rPr lang="ar-IQ" sz="2000" b="1" dirty="0" smtClean="0"/>
              <a:t>الشتلات في الوحدات لمدة </a:t>
            </a:r>
            <a:r>
              <a:rPr lang="ar-IQ" sz="2000" b="1" dirty="0"/>
              <a:t>3–6 أسابيع بعد </a:t>
            </a:r>
            <a:r>
              <a:rPr lang="ar-IQ" sz="2000" b="1" dirty="0" smtClean="0"/>
              <a:t>الانبات </a:t>
            </a:r>
            <a:r>
              <a:rPr lang="ar-IQ" sz="2000" b="1" dirty="0"/>
              <a:t>عندما يكون طول </a:t>
            </a:r>
            <a:r>
              <a:rPr lang="ar-IQ" sz="2000" b="1" dirty="0" smtClean="0"/>
              <a:t>الشتلات </a:t>
            </a:r>
            <a:r>
              <a:rPr lang="ar-IQ" sz="2000" b="1" dirty="0"/>
              <a:t>10–15 </a:t>
            </a:r>
            <a:r>
              <a:rPr lang="ar-IQ" sz="2000" b="1" dirty="0" smtClean="0"/>
              <a:t>سم </a:t>
            </a:r>
            <a:r>
              <a:rPr lang="ar-IQ" sz="2000" b="1" dirty="0"/>
              <a:t>وعندما تكون درجات الحرارة </a:t>
            </a:r>
            <a:r>
              <a:rPr lang="ar-IQ" sz="2000" b="1" dirty="0" smtClean="0"/>
              <a:t>ليلا </a:t>
            </a:r>
            <a:r>
              <a:rPr lang="ar-IQ" sz="2000" b="1" dirty="0"/>
              <a:t>فوق °10م بشكل </a:t>
            </a:r>
            <a:r>
              <a:rPr lang="ar-IQ" sz="2000" b="1" dirty="0" smtClean="0"/>
              <a:t>مستمر </a:t>
            </a:r>
            <a:r>
              <a:rPr lang="ar-IQ" sz="2000" b="1" dirty="0"/>
              <a:t>وعند زرع </a:t>
            </a:r>
            <a:r>
              <a:rPr lang="ar-IQ" sz="2000" b="1" dirty="0" smtClean="0"/>
              <a:t>االشتلات تجنب </a:t>
            </a:r>
            <a:r>
              <a:rPr lang="ar-IQ" sz="2000" b="1" dirty="0"/>
              <a:t>ظروف </a:t>
            </a:r>
            <a:r>
              <a:rPr lang="ar-IQ" sz="2000" b="1" dirty="0" smtClean="0"/>
              <a:t>الاغراق بالمياه </a:t>
            </a:r>
            <a:r>
              <a:rPr lang="ar-IQ" sz="2000" b="1" dirty="0"/>
              <a:t>حول طوق </a:t>
            </a:r>
            <a:r>
              <a:rPr lang="ar-IQ" sz="2000" b="1" dirty="0" smtClean="0"/>
              <a:t>النبتة </a:t>
            </a:r>
            <a:r>
              <a:rPr lang="ar-IQ" sz="2000" b="1" dirty="0"/>
              <a:t>للحد من مخاطر </a:t>
            </a:r>
            <a:r>
              <a:rPr lang="ar-IQ" sz="2000" b="1" dirty="0" smtClean="0"/>
              <a:t>الامراضوعندما </a:t>
            </a:r>
            <a:r>
              <a:rPr lang="ar-IQ" sz="2000" b="1" dirty="0"/>
              <a:t>تصبح نباتات </a:t>
            </a:r>
            <a:r>
              <a:rPr lang="ar-IQ" sz="2000" b="1" dirty="0" smtClean="0"/>
              <a:t>الطماطة بطول حوالي </a:t>
            </a:r>
            <a:r>
              <a:rPr lang="ar-IQ" sz="2000" b="1" dirty="0"/>
              <a:t>60 </a:t>
            </a:r>
            <a:r>
              <a:rPr lang="ar-IQ" sz="2000" b="1" dirty="0" smtClean="0"/>
              <a:t>سم </a:t>
            </a:r>
            <a:r>
              <a:rPr lang="ar-IQ" sz="2000" b="1" dirty="0"/>
              <a:t>ابدأ بتحديد طريقة النمو </a:t>
            </a:r>
            <a:r>
              <a:rPr lang="ar-IQ" sz="2000" b="1" dirty="0" smtClean="0"/>
              <a:t>شجرية </a:t>
            </a:r>
            <a:r>
              <a:rPr lang="ar-IQ" sz="2000" b="1" dirty="0"/>
              <a:t>أو جذع </a:t>
            </a:r>
            <a:r>
              <a:rPr lang="ar-IQ" sz="2000" b="1" dirty="0" smtClean="0"/>
              <a:t>واحد </a:t>
            </a:r>
            <a:r>
              <a:rPr lang="ar-IQ" sz="2000" b="1" dirty="0"/>
              <a:t>من </a:t>
            </a:r>
            <a:r>
              <a:rPr lang="ar-IQ" sz="2000" b="1" dirty="0" smtClean="0"/>
              <a:t>خلال تشذيب النبات وذلك لدوران </a:t>
            </a:r>
            <a:r>
              <a:rPr lang="ar-IQ" sz="2000" b="1" dirty="0"/>
              <a:t>الهواء بشكل </a:t>
            </a:r>
            <a:r>
              <a:rPr lang="ar-IQ" sz="2000" b="1" dirty="0" smtClean="0"/>
              <a:t>أفضل </a:t>
            </a:r>
            <a:r>
              <a:rPr lang="ar-IQ" sz="2000" b="1" dirty="0"/>
              <a:t>وتقليل </a:t>
            </a:r>
            <a:r>
              <a:rPr lang="ar-IQ" sz="2000" b="1" dirty="0" smtClean="0"/>
              <a:t>الاصابة  </a:t>
            </a:r>
            <a:r>
              <a:rPr lang="ar-IQ" sz="2000" b="1" dirty="0"/>
              <a:t>الفطرية. قم بتقليم جميع الفروع الجانبية لصالح النمو الجيد </a:t>
            </a:r>
            <a:r>
              <a:rPr lang="ar-IQ" sz="2000" b="1" dirty="0" smtClean="0"/>
              <a:t>للثمار </a:t>
            </a:r>
            <a:r>
              <a:rPr lang="ar-IQ" sz="2000" b="1" dirty="0"/>
              <a:t>وإزالة </a:t>
            </a:r>
            <a:r>
              <a:rPr lang="ar-IQ" sz="2000" b="1" dirty="0" smtClean="0"/>
              <a:t>الاوراق التي </a:t>
            </a:r>
            <a:r>
              <a:rPr lang="ar-IQ" sz="2000" b="1" dirty="0"/>
              <a:t>تغطي كل فرع مثمر قبل النضج لصالح تدفق </a:t>
            </a:r>
            <a:r>
              <a:rPr lang="ar-IQ" sz="2000" b="1" dirty="0" smtClean="0"/>
              <a:t>العناصر </a:t>
            </a:r>
            <a:r>
              <a:rPr lang="ar-IQ" sz="2000" b="1" dirty="0"/>
              <a:t>الغذائية </a:t>
            </a:r>
            <a:r>
              <a:rPr lang="ar-IQ" sz="2000" b="1" dirty="0" smtClean="0"/>
              <a:t>الى الثمار وتسريع النضج</a:t>
            </a:r>
            <a:r>
              <a:rPr lang="ar-IQ" sz="2000" b="1" dirty="0"/>
              <a:t>. </a:t>
            </a:r>
            <a:endParaRPr lang="en-US" sz="2000" b="1" dirty="0"/>
          </a:p>
        </p:txBody>
      </p:sp>
      <p:pic>
        <p:nvPicPr>
          <p:cNvPr id="6146" name="Picture 2" descr="C:\Users\ppl\Desktop\اكوابونيك\photo_2023-12-21_07-42-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182" y="4196363"/>
            <a:ext cx="3602182"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ppl\Desktop\اكوابونيك\photo_2023-12-21_07-44-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4239789"/>
            <a:ext cx="2209800" cy="247117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ppl\Desktop\اكوابونيك\photo_2023-12-21_07-30-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4124" y="4239789"/>
            <a:ext cx="2982948" cy="2471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12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1592</Words>
  <Application>Microsoft Office PowerPoint</Application>
  <PresentationFormat>On-screen Show (4:3)</PresentationFormat>
  <Paragraphs>46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النباتات المستزرعة في انظمة الاكوابونيك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شكرا لاصغائكم</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43</cp:revision>
  <dcterms:created xsi:type="dcterms:W3CDTF">2023-12-23T06:31:06Z</dcterms:created>
  <dcterms:modified xsi:type="dcterms:W3CDTF">2023-12-25T17:11:49Z</dcterms:modified>
</cp:coreProperties>
</file>